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74" r:id="rId9"/>
    <p:sldId id="275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62" r:id="rId21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9"/>
    <p:restoredTop sz="94605"/>
  </p:normalViewPr>
  <p:slideViewPr>
    <p:cSldViewPr snapToGrid="0">
      <p:cViewPr varScale="1">
        <p:scale>
          <a:sx n="127" d="100"/>
          <a:sy n="127" d="100"/>
        </p:scale>
        <p:origin x="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76409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0512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894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7958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067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73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813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250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3251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8901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0398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Натисніть, щоб відредагувати стиль заголовка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Натисніть, щоб відредагувати стилі майстер-тексту</a:t>
            </a:r>
          </a:p>
          <a:p>
            <a:pPr lvl="1"/>
            <a:r>
              <a:rPr lang="en-US"/>
              <a:t>Другий рівень</a:t>
            </a:r>
          </a:p>
          <a:p>
            <a:pPr lvl="2"/>
            <a:r>
              <a:rPr lang="en-US"/>
              <a:t>Третій рівень</a:t>
            </a:r>
          </a:p>
          <a:p>
            <a:pPr lvl="3"/>
            <a:r>
              <a:rPr lang="en-US"/>
              <a:t>Четвертий рівень</a:t>
            </a:r>
          </a:p>
          <a:p>
            <a:pPr lvl="4"/>
            <a:r>
              <a:rPr lang="en-US"/>
              <a:t>П'ятий рівень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48E7A-0FFF-4FEC-9B33-47D23C077855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B9EB5-F68A-4D78-AC1B-D98AEF63A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48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C82E7-0F0B-427C-A6A3-EFAC0FA9D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6F9F9-9B6F-4525-AD6B-515E0D93E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8502"/>
            <a:ext cx="9144000" cy="36894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C388FD-D8A5-4CEC-ACFF-D3C750E40C3A}"/>
              </a:ext>
            </a:extLst>
          </p:cNvPr>
          <p:cNvSpPr/>
          <p:nvPr/>
        </p:nvSpPr>
        <p:spPr>
          <a:xfrm>
            <a:off x="5569619" y="4966051"/>
            <a:ext cx="34768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Toyota</a:t>
            </a:r>
            <a:endParaRPr lang="uk-UA" sz="4800" dirty="0">
              <a:solidFill>
                <a:schemeClr val="bg1"/>
              </a:solidFill>
              <a:latin typeface="Segoe UI Black" pitchFamily="34" charset="0"/>
              <a:ea typeface="Segoe UI Black" pitchFamily="34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Hilux</a:t>
            </a:r>
            <a:endParaRPr lang="en-US" sz="4800" dirty="0">
              <a:solidFill>
                <a:schemeClr val="bg1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317100-F78B-4D19-99FB-C0E137D0EC20}"/>
              </a:ext>
            </a:extLst>
          </p:cNvPr>
          <p:cNvSpPr/>
          <p:nvPr/>
        </p:nvSpPr>
        <p:spPr>
          <a:xfrm>
            <a:off x="5740662" y="4966051"/>
            <a:ext cx="2987749" cy="1529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4" descr="2дщрщ.png">
            <a:extLst>
              <a:ext uri="{FF2B5EF4-FFF2-40B4-BE49-F238E27FC236}">
                <a16:creationId xmlns:a16="http://schemas.microsoft.com/office/drawing/2014/main" id="{40F28EE6-77D9-4719-A53E-B270724D4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085" y="3694343"/>
            <a:ext cx="3476846" cy="1498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54264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87403A-CED4-4D59-9691-825595823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4B0E0-5001-4A62-99F8-6FB835C45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35" y="3179239"/>
            <a:ext cx="2856385" cy="151796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A63D4-2CED-4532-BA59-2D50CDD12B15}"/>
              </a:ext>
            </a:extLst>
          </p:cNvPr>
          <p:cNvSpPr/>
          <p:nvPr/>
        </p:nvSpPr>
        <p:spPr>
          <a:xfrm>
            <a:off x="2532590" y="230258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/>
              <a:t>Лебідка автомобільна електрична </a:t>
            </a:r>
            <a:r>
              <a:rPr lang="ru-RU" sz="2400" b="1">
                <a:solidFill>
                  <a:schemeClr val="tx2"/>
                </a:solidFill>
              </a:rPr>
              <a:t>Dragon Winch DWM 12000 HD</a:t>
            </a:r>
          </a:p>
          <a:p>
            <a:br>
              <a:rPr lang="ru-RU" sz="2000"/>
            </a:br>
            <a:endParaRPr lang="ru-RU" sz="2000" b="1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16967E-50DE-4888-8ADE-AA78479EDC65}"/>
              </a:ext>
            </a:extLst>
          </p:cNvPr>
          <p:cNvSpPr/>
          <p:nvPr/>
        </p:nvSpPr>
        <p:spPr>
          <a:xfrm>
            <a:off x="4101745" y="3398505"/>
            <a:ext cx="43564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Перевага</a:t>
            </a:r>
            <a:r>
              <a:rPr lang="ru-RU" b="1" dirty="0"/>
              <a:t>: </a:t>
            </a:r>
            <a:r>
              <a:rPr lang="ru-RU" dirty="0"/>
              <a:t>невелика вага </a:t>
            </a:r>
            <a:r>
              <a:rPr lang="ru-RU" dirty="0" err="1"/>
              <a:t>порівняно</a:t>
            </a:r>
            <a:r>
              <a:rPr lang="ru-RU" dirty="0"/>
              <a:t> з аналогами за </a:t>
            </a:r>
            <a:r>
              <a:rPr lang="ru-RU" dirty="0" err="1"/>
              <a:t>стабільно</a:t>
            </a:r>
            <a:r>
              <a:rPr lang="ru-RU" dirty="0"/>
              <a:t> </a:t>
            </a:r>
            <a:r>
              <a:rPr lang="ru-RU" dirty="0" err="1"/>
              <a:t>високого</a:t>
            </a:r>
            <a:r>
              <a:rPr lang="ru-RU" dirty="0"/>
              <a:t> тягового </a:t>
            </a:r>
            <a:r>
              <a:rPr lang="ru-RU" dirty="0" err="1"/>
              <a:t>зусилля</a:t>
            </a:r>
            <a:r>
              <a:rPr lang="ru-RU" dirty="0"/>
              <a:t>.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змотування</a:t>
            </a:r>
            <a:r>
              <a:rPr lang="ru-RU" dirty="0"/>
              <a:t> троса </a:t>
            </a:r>
            <a:r>
              <a:rPr lang="ru-RU" dirty="0" err="1"/>
              <a:t>перебуває</a:t>
            </a:r>
            <a:r>
              <a:rPr lang="ru-RU" dirty="0"/>
              <a:t> на тому ж </a:t>
            </a:r>
            <a:r>
              <a:rPr lang="ru-RU" dirty="0" err="1"/>
              <a:t>рівні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й у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іменитих</a:t>
            </a:r>
            <a:r>
              <a:rPr lang="ru-RU" dirty="0"/>
              <a:t> марок. </a:t>
            </a:r>
            <a:endParaRPr lang="en-US" dirty="0"/>
          </a:p>
          <a:p>
            <a:r>
              <a:rPr lang="ru-RU" dirty="0"/>
              <a:t>При </a:t>
            </a:r>
            <a:r>
              <a:rPr lang="ru-RU" dirty="0" err="1"/>
              <a:t>цьому</a:t>
            </a:r>
            <a:r>
              <a:rPr lang="ru-RU" dirty="0"/>
              <a:t> DWM 12000 HD – одна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компактних</a:t>
            </a:r>
            <a:r>
              <a:rPr lang="ru-RU" dirty="0"/>
              <a:t> моделей. </a:t>
            </a:r>
            <a:r>
              <a:rPr lang="ru-RU" dirty="0" err="1"/>
              <a:t>Оптимальне</a:t>
            </a:r>
            <a:r>
              <a:rPr lang="ru-RU" dirty="0"/>
              <a:t> </a:t>
            </a:r>
            <a:r>
              <a:rPr lang="ru-RU" dirty="0" err="1"/>
              <a:t>співвідношення</a:t>
            </a:r>
            <a:r>
              <a:rPr lang="ru-RU" dirty="0"/>
              <a:t> "</a:t>
            </a:r>
            <a:r>
              <a:rPr lang="ru-RU" dirty="0" err="1"/>
              <a:t>Ціна-якість</a:t>
            </a:r>
            <a:r>
              <a:rPr lang="ru-RU" dirty="0"/>
              <a:t>".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6B0A9-5E67-407B-9E13-8D483B23D1FF}"/>
              </a:ext>
            </a:extLst>
          </p:cNvPr>
          <p:cNvSpPr/>
          <p:nvPr/>
        </p:nvSpPr>
        <p:spPr>
          <a:xfrm>
            <a:off x="105305" y="5908270"/>
            <a:ext cx="8933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tx2"/>
                </a:solidFill>
              </a:rPr>
              <a:t>Чому не бути готовим до будь-яких сюрпризів, які нам готує подорож? </a:t>
            </a:r>
            <a:endParaRPr lang="en-US" b="1">
              <a:solidFill>
                <a:schemeClr val="tx2"/>
              </a:solidFill>
            </a:endParaRPr>
          </a:p>
          <a:p>
            <a:pPr algn="ctr"/>
            <a:r>
              <a:rPr lang="ru-RU" b="1">
                <a:solidFill>
                  <a:schemeClr val="tx2"/>
                </a:solidFill>
              </a:rPr>
              <a:t>Будь-яке бездоріжжя не буде для вас перешкодою.</a:t>
            </a:r>
          </a:p>
        </p:txBody>
      </p:sp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C3866CEA-1B37-456F-A9EE-6FA28D41A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13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6694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EE9852-A0E7-4B0D-85E1-AAE9FAFF8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30AB03-68B3-47FC-AEA5-2DD0274346DF}"/>
              </a:ext>
            </a:extLst>
          </p:cNvPr>
          <p:cNvSpPr/>
          <p:nvPr/>
        </p:nvSpPr>
        <p:spPr>
          <a:xfrm>
            <a:off x="1634066" y="2498874"/>
            <a:ext cx="6124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Передній</a:t>
            </a:r>
            <a:r>
              <a:rPr lang="ru-RU" sz="2000" dirty="0"/>
              <a:t> </a:t>
            </a:r>
            <a:r>
              <a:rPr lang="ru-RU" sz="2000" dirty="0" err="1"/>
              <a:t>захист</a:t>
            </a:r>
            <a:r>
              <a:rPr lang="ru-RU" sz="2000" dirty="0"/>
              <a:t> на будь-</a:t>
            </a:r>
            <a:r>
              <a:rPr lang="ru-RU" sz="2000" dirty="0" err="1"/>
              <a:t>який</a:t>
            </a:r>
            <a:r>
              <a:rPr lang="ru-RU" sz="2000" dirty="0"/>
              <a:t> смак, </a:t>
            </a:r>
          </a:p>
          <a:p>
            <a:pPr algn="ctr"/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гармонізуватиме</a:t>
            </a:r>
            <a:r>
              <a:rPr lang="ru-RU" sz="2000" dirty="0"/>
              <a:t> з вашим </a:t>
            </a:r>
            <a:r>
              <a:rPr lang="ru-RU" sz="2000" dirty="0" err="1"/>
              <a:t>пікапом</a:t>
            </a:r>
            <a:r>
              <a:rPr lang="ru-RU" sz="20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827F4-C085-4D9A-B39A-916A9D750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76" y="3541889"/>
            <a:ext cx="2987675" cy="2510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9FFD9C-62DB-4479-A662-7F26ADC0C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426" y="3429000"/>
            <a:ext cx="3291131" cy="3073868"/>
          </a:xfrm>
          <a:prstGeom prst="rect">
            <a:avLst/>
          </a:prstGeom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DD185201-C7E0-4BB8-B3B0-687E5BBAB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66372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6BFA7D-3980-4B40-9F1D-BEFF036EA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CEA3DC-44A7-489B-B6A2-C9E98DA379E4}"/>
              </a:ext>
            </a:extLst>
          </p:cNvPr>
          <p:cNvSpPr/>
          <p:nvPr/>
        </p:nvSpPr>
        <p:spPr>
          <a:xfrm>
            <a:off x="925689" y="2228671"/>
            <a:ext cx="7292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вибір</a:t>
            </a:r>
            <a:r>
              <a:rPr lang="ru-RU" dirty="0"/>
              <a:t> </a:t>
            </a:r>
            <a:r>
              <a:rPr lang="ru-RU" b="1" dirty="0" err="1">
                <a:solidFill>
                  <a:schemeClr val="tx2"/>
                </a:solidFill>
              </a:rPr>
              <a:t>порогів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та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індивідуального</a:t>
            </a:r>
            <a:r>
              <a:rPr lang="ru-RU" dirty="0"/>
              <a:t> </a:t>
            </a:r>
            <a:r>
              <a:rPr lang="ru-RU" dirty="0" err="1"/>
              <a:t>підбору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доповнить</a:t>
            </a:r>
            <a:r>
              <a:rPr lang="ru-RU" dirty="0"/>
              <a:t> 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</a:t>
            </a:r>
            <a:r>
              <a:rPr lang="ru-RU" dirty="0" err="1"/>
              <a:t>автомобіля</a:t>
            </a:r>
            <a:r>
              <a:rPr lang="ru-RU" dirty="0"/>
              <a:t> та </a:t>
            </a:r>
            <a:r>
              <a:rPr lang="ru-RU" dirty="0" err="1"/>
              <a:t>підвищить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практичність</a:t>
            </a:r>
            <a:r>
              <a:rPr lang="ru-RU" dirty="0"/>
              <a:t> в </a:t>
            </a:r>
            <a:r>
              <a:rPr lang="ru-RU" dirty="0" err="1"/>
              <a:t>експлуатації</a:t>
            </a:r>
            <a:r>
              <a:rPr lang="ru-RU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8D367A-C74D-43E3-899C-78800553F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81" y="4685065"/>
            <a:ext cx="2603400" cy="1737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22561E-7C49-485D-8AA3-BCB2E81FC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033" y="4830847"/>
            <a:ext cx="2946917" cy="1200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00091D-F2E1-4DC5-A1B1-2B55F6005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989" y="4685065"/>
            <a:ext cx="2512021" cy="14918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675A1F-6287-4102-A58A-AE822780B91F}"/>
              </a:ext>
            </a:extLst>
          </p:cNvPr>
          <p:cNvSpPr/>
          <p:nvPr/>
        </p:nvSpPr>
        <p:spPr>
          <a:xfrm>
            <a:off x="738064" y="4049965"/>
            <a:ext cx="1813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Trebuchet MS" panose="020B0603020202020204" pitchFamily="34" charset="0"/>
              </a:rPr>
              <a:t>Can Otomotiv</a:t>
            </a:r>
            <a:endParaRPr lang="en-US" sz="2000" b="1" i="0">
              <a:solidFill>
                <a:schemeClr val="tx2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393D1E-2D4A-4F8A-9819-1E72851B0BE1}"/>
              </a:ext>
            </a:extLst>
          </p:cNvPr>
          <p:cNvSpPr/>
          <p:nvPr/>
        </p:nvSpPr>
        <p:spPr>
          <a:xfrm>
            <a:off x="6331003" y="4080743"/>
            <a:ext cx="1674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Trebuchet MS" panose="020B0603020202020204" pitchFamily="34" charset="0"/>
              </a:rPr>
              <a:t>ERKUL Dolnay</a:t>
            </a:r>
            <a:endParaRPr lang="en-US" b="1" i="0">
              <a:solidFill>
                <a:schemeClr val="tx2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863C1C-EE3B-4F8D-922A-8309037F2A77}"/>
              </a:ext>
            </a:extLst>
          </p:cNvPr>
          <p:cNvSpPr/>
          <p:nvPr/>
        </p:nvSpPr>
        <p:spPr>
          <a:xfrm>
            <a:off x="3866004" y="4080743"/>
            <a:ext cx="1411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Trebuchet MS" panose="020B0603020202020204" pitchFamily="34" charset="0"/>
              </a:rPr>
              <a:t>ERKUL Line</a:t>
            </a:r>
            <a:endParaRPr lang="en-US" b="1" i="0">
              <a:solidFill>
                <a:schemeClr val="tx2"/>
              </a:solidFill>
              <a:effectLst/>
              <a:latin typeface="Trebuchet MS" panose="020B0603020202020204" pitchFamily="34" charset="0"/>
            </a:endParaRPr>
          </a:p>
        </p:txBody>
      </p:sp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7B28A8D0-2768-4693-B499-794C0D7E2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13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0546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B2D850-3A96-4D54-879C-40E9E20CF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2943EE-36B4-4C3E-8A33-0FFB6E15AE73}"/>
              </a:ext>
            </a:extLst>
          </p:cNvPr>
          <p:cNvSpPr/>
          <p:nvPr/>
        </p:nvSpPr>
        <p:spPr>
          <a:xfrm>
            <a:off x="391886" y="2143568"/>
            <a:ext cx="849085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dirty="0"/>
            </a:b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Експедиційний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багажник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ARB 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на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дах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вашого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пікапа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буде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незамінним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помічником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Забезпечує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надійне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кріплення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багажу та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вантажу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загальною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масою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до 150 кг.</a:t>
            </a:r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AFE8B-7654-4494-B151-BB36B1FD7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336" y="3925712"/>
            <a:ext cx="4629150" cy="2381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578056-21CC-4AD9-BE08-A203867D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99969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0D5A43-4000-4B60-AC5C-86EC5103E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440A9-5064-4FF9-A2E0-3DFEB1376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2" y="3429000"/>
            <a:ext cx="4051016" cy="27894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419AFC-BF73-409B-9828-7C6D75998E2E}"/>
              </a:ext>
            </a:extLst>
          </p:cNvPr>
          <p:cNvSpPr/>
          <p:nvPr/>
        </p:nvSpPr>
        <p:spPr>
          <a:xfrm>
            <a:off x="1973897" y="2539499"/>
            <a:ext cx="5496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latin typeface="Helvetica Neue"/>
              </a:rPr>
              <a:t>Є можливість укомплектувати шноркелем.</a:t>
            </a:r>
            <a:endParaRPr lang="ru-RU"/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6968F6BC-6085-449C-943E-ABB717A08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8E0003-81E6-A94A-9B76-5355BADF7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77" y="3916513"/>
            <a:ext cx="4127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8130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AEBAF2-7244-40CC-A39D-565398CC3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410FEA-0B11-4669-A8F3-1C7BA899F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548" y="4973174"/>
            <a:ext cx="3411861" cy="1626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B341F1-B28B-4CA6-89EA-60ABB84BD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19" y="5079172"/>
            <a:ext cx="3355624" cy="1626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83DCF-5ABC-48C6-B6C4-B230C0F79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79" y="3112907"/>
            <a:ext cx="2898555" cy="18602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ABD046-09EA-4800-8142-4CC54E468535}"/>
              </a:ext>
            </a:extLst>
          </p:cNvPr>
          <p:cNvSpPr/>
          <p:nvPr/>
        </p:nvSpPr>
        <p:spPr>
          <a:xfrm>
            <a:off x="1482901" y="2242798"/>
            <a:ext cx="6720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Кунг</a:t>
            </a:r>
            <a:r>
              <a:rPr lang="ru-RU" dirty="0"/>
              <a:t>, </a:t>
            </a:r>
            <a:r>
              <a:rPr lang="ru-RU" dirty="0" err="1"/>
              <a:t>кришка</a:t>
            </a:r>
            <a:r>
              <a:rPr lang="ru-RU" dirty="0"/>
              <a:t> </a:t>
            </a:r>
            <a:r>
              <a:rPr lang="uk-UA" dirty="0"/>
              <a:t>чи</a:t>
            </a:r>
            <a:r>
              <a:rPr lang="ru-RU" dirty="0"/>
              <a:t> </a:t>
            </a:r>
            <a:r>
              <a:rPr lang="ru-RU" dirty="0" err="1"/>
              <a:t>ролет</a:t>
            </a:r>
            <a:r>
              <a:rPr lang="ru-RU" dirty="0"/>
              <a:t> </a:t>
            </a:r>
            <a:r>
              <a:rPr lang="ru-RU" dirty="0" err="1"/>
              <a:t>збільшить</a:t>
            </a:r>
            <a:r>
              <a:rPr lang="ru-RU" dirty="0"/>
              <a:t> </a:t>
            </a:r>
          </a:p>
          <a:p>
            <a:pPr algn="ctr"/>
            <a:r>
              <a:rPr lang="ru-RU" dirty="0" err="1"/>
              <a:t>функціональні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кузова </a:t>
            </a:r>
            <a:r>
              <a:rPr lang="ru-RU" dirty="0" err="1"/>
              <a:t>автомобіля</a:t>
            </a:r>
            <a:r>
              <a:rPr lang="ru-RU" dirty="0"/>
              <a:t>.</a:t>
            </a:r>
          </a:p>
        </p:txBody>
      </p:sp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CE04DC67-E633-4A0A-93CF-96F5BFD7F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46641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699AB0-0B68-4C88-AC80-1D9C1DF50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681E6-40A7-4EB5-9F9D-7BE8DA190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053" y="2612867"/>
            <a:ext cx="3104116" cy="2034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4A6AA0-EF4C-424C-AAD7-19EEEBAC2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34" y="4888245"/>
            <a:ext cx="2624995" cy="172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76C876-D040-4A6E-93EF-640843412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194" y="4888088"/>
            <a:ext cx="3208888" cy="172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4E3D12-8410-45FA-AF40-A7E79EDFABDA}"/>
              </a:ext>
            </a:extLst>
          </p:cNvPr>
          <p:cNvSpPr/>
          <p:nvPr/>
        </p:nvSpPr>
        <p:spPr>
          <a:xfrm>
            <a:off x="2614150" y="2080079"/>
            <a:ext cx="3689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/>
              <a:t>Ролет </a:t>
            </a:r>
            <a:r>
              <a:rPr lang="ru-RU" sz="3200" b="1">
                <a:solidFill>
                  <a:schemeClr val="tx2"/>
                </a:solidFill>
              </a:rPr>
              <a:t>Mountain Top</a:t>
            </a: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8D44A455-BE2E-4207-93B5-C66848A32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13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3903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1EC539-F340-410A-9357-C6F4CF129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0086EE3-F371-430A-97C8-430BF04C9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252" y="2438997"/>
            <a:ext cx="5273495" cy="90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00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Висувний піддон </a:t>
            </a:r>
            <a:r>
              <a:rPr kumimoji="0" lang="ru-RU" altLang="ru-RU" sz="2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для Toyota Hilux DC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ru-RU" altLang="ru-RU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29E86-7938-45D3-AACE-907B4828C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94" y="3511111"/>
            <a:ext cx="3935656" cy="2515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D5019F-697B-4FB2-9C41-35C3829BB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966" y="3511111"/>
            <a:ext cx="3822206" cy="2515130"/>
          </a:xfrm>
          <a:prstGeom prst="rect">
            <a:avLst/>
          </a:prstGeom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91B8EAEF-0EE5-46CB-8BEF-E990772E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09659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0331BA-CE94-48DC-8D80-9EAAD0FB2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05742D6-ABA2-4EE4-8E73-A7868533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382" y="2097191"/>
            <a:ext cx="1332096" cy="90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EZ DOWN</a:t>
            </a:r>
            <a:endParaRPr kumimoji="0" lang="ru-RU" altLang="ru-RU" sz="2400" b="1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ru-RU" altLang="ru-RU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CDE1A-0E4E-4082-BFCA-92CCD8595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127" y="3900172"/>
            <a:ext cx="2162295" cy="1620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8F9DB6-EBEA-4099-9D7E-A2D9D9F41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97" y="2844644"/>
            <a:ext cx="3566733" cy="3566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B0D2E7-D05C-4C1E-B5B5-F846320CC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564" y="3888848"/>
            <a:ext cx="2063293" cy="16314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C6AE37-24EC-4DE5-BDA2-15E29C4912A7}"/>
              </a:ext>
            </a:extLst>
          </p:cNvPr>
          <p:cNvSpPr/>
          <p:nvPr/>
        </p:nvSpPr>
        <p:spPr>
          <a:xfrm>
            <a:off x="3981430" y="2562461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>
                <a:solidFill>
                  <a:srgbClr val="333333"/>
                </a:solidFill>
                <a:latin typeface="Trebuchet MS" panose="020B0603020202020204" pitchFamily="34" charset="0"/>
              </a:rPr>
              <a:t>Амортизатор заднього борту</a:t>
            </a:r>
            <a:endParaRPr lang="en-US" altLang="ru-RU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altLang="ru-RU">
                <a:solidFill>
                  <a:srgbClr val="333333"/>
                </a:solidFill>
                <a:latin typeface="Trebuchet MS" panose="020B0603020202020204" pitchFamily="34" charset="0"/>
              </a:rPr>
              <a:t> для </a:t>
            </a:r>
            <a:r>
              <a:rPr lang="ru-RU" altLang="ru-RU" sz="2000" b="1">
                <a:solidFill>
                  <a:schemeClr val="tx2"/>
                </a:solidFill>
                <a:latin typeface="Trebuchet MS" panose="020B0603020202020204" pitchFamily="34" charset="0"/>
              </a:rPr>
              <a:t>Toyota Hilux</a:t>
            </a:r>
            <a:endParaRPr lang="ru-RU" sz="2000">
              <a:solidFill>
                <a:schemeClr val="tx2"/>
              </a:solidFill>
            </a:endParaRP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3B13A7B1-A2DF-4500-B160-51AF472B7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0555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000AA0-E4ED-432B-BA1C-CEFD8D0FC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9118597-E12D-4872-BDFF-68713EAC9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62" y="2242525"/>
            <a:ext cx="4027577" cy="127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Амортизатор капоту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EZ UP </a:t>
            </a:r>
            <a:endParaRPr kumimoji="0" lang="en-US" altLang="ru-RU" sz="2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для </a:t>
            </a:r>
            <a:r>
              <a:rPr kumimoji="0" lang="ru-RU" altLang="ru-RU" sz="24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Toyota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ru-RU" altLang="ru-RU" sz="24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Hilux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198BD2-E59B-479A-BAD1-4FA274A74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977" y="3259667"/>
            <a:ext cx="2699128" cy="32198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EA8D5-5AFB-43A8-9780-63286C44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531" y="4111450"/>
            <a:ext cx="3120215" cy="2368020"/>
          </a:xfrm>
          <a:prstGeom prst="rect">
            <a:avLst/>
          </a:prstGeom>
        </p:spPr>
      </p:pic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C862B065-699E-4A16-89F1-858227B54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13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8973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CF3998-F97B-4C78-AE78-53E1E9A6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41A0B3-5E16-4F25-A51C-353747D3EC41}"/>
              </a:ext>
            </a:extLst>
          </p:cNvPr>
          <p:cNvSpPr txBox="1"/>
          <p:nvPr/>
        </p:nvSpPr>
        <p:spPr>
          <a:xfrm>
            <a:off x="759524" y="1835980"/>
            <a:ext cx="7786742" cy="1261884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solidFill>
                  <a:schemeClr val="tx2"/>
                </a:solidFill>
              </a:rPr>
              <a:t>VNEDOROGNIK.UA </a:t>
            </a:r>
            <a:r>
              <a:rPr lang="ru-RU" sz="2400" b="1"/>
              <a:t>- офіційний</a:t>
            </a:r>
          </a:p>
          <a:p>
            <a:pPr algn="ctr"/>
            <a:r>
              <a:rPr lang="ru-RU" sz="2400" b="1"/>
              <a:t> та ексклюзивний представник в Україні:</a:t>
            </a:r>
            <a:br>
              <a:rPr lang="en-US"/>
            </a:br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B516C-FFAC-46AA-8A1D-EC13EAE1C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3083116"/>
            <a:ext cx="3789758" cy="1159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1A523-036A-494F-8BC1-366C35A8B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69" y="3186158"/>
            <a:ext cx="3314779" cy="6377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5F65F-724A-4E59-966E-E9BB271FECC3}"/>
              </a:ext>
            </a:extLst>
          </p:cNvPr>
          <p:cNvSpPr/>
          <p:nvPr/>
        </p:nvSpPr>
        <p:spPr>
          <a:xfrm>
            <a:off x="549844" y="3914063"/>
            <a:ext cx="3211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/>
              <a:t>Кунги та аксесуари для пікапів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A31452-8849-4B47-95A1-1ECCA8A5DB8C}"/>
              </a:ext>
            </a:extLst>
          </p:cNvPr>
          <p:cNvSpPr/>
          <p:nvPr/>
        </p:nvSpPr>
        <p:spPr>
          <a:xfrm>
            <a:off x="3478527" y="4223389"/>
            <a:ext cx="2700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/>
              <a:t>Лебідки, такелаж та аксесуари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4798BE-C1FC-4692-8756-2C27B251C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974" y="3031222"/>
            <a:ext cx="2438114" cy="9626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EC997C-D340-43C3-8FC3-F3BCBDBFAA5F}"/>
              </a:ext>
            </a:extLst>
          </p:cNvPr>
          <p:cNvSpPr/>
          <p:nvPr/>
        </p:nvSpPr>
        <p:spPr>
          <a:xfrm>
            <a:off x="6315565" y="3953518"/>
            <a:ext cx="3211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/>
              <a:t>Лебідки, такелаж та аксесуари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66C76-4321-492E-A0CD-EF9569EE6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73" y="4512844"/>
            <a:ext cx="2357583" cy="1194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47288C-3261-4FB6-8F5A-227723032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841" y="4542200"/>
            <a:ext cx="1471708" cy="1338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42EFF4-7786-4AA1-A9E6-563770C39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185" y="5281483"/>
            <a:ext cx="2585662" cy="4714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0AB7AE-C236-4F1A-98AB-AA48713D22F4}"/>
              </a:ext>
            </a:extLst>
          </p:cNvPr>
          <p:cNvSpPr/>
          <p:nvPr/>
        </p:nvSpPr>
        <p:spPr>
          <a:xfrm>
            <a:off x="3311577" y="5953644"/>
            <a:ext cx="2962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/>
              <a:t>Аксесуари, амортизатори газліфт</a:t>
            </a:r>
          </a:p>
          <a:p>
            <a:pPr algn="ctr"/>
            <a:r>
              <a:rPr lang="ru-RU" sz="1400" b="1"/>
              <a:t> для безпеки та практичності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984ED0-8F24-4AF5-AE64-CD996300690A}"/>
              </a:ext>
            </a:extLst>
          </p:cNvPr>
          <p:cNvSpPr/>
          <p:nvPr/>
        </p:nvSpPr>
        <p:spPr>
          <a:xfrm>
            <a:off x="6389974" y="5953644"/>
            <a:ext cx="243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Британська</a:t>
            </a:r>
            <a:r>
              <a:rPr lang="en-GB" sz="1400" b="1" dirty="0"/>
              <a:t> </a:t>
            </a:r>
            <a:r>
              <a:rPr lang="ru-RU" sz="1400" b="1" dirty="0" err="1"/>
              <a:t>передова</a:t>
            </a:r>
            <a:r>
              <a:rPr lang="ru-RU" sz="1400" b="1" dirty="0"/>
              <a:t> оптика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36DB40-88BD-4471-8422-CD3DF703DB49}"/>
              </a:ext>
            </a:extLst>
          </p:cNvPr>
          <p:cNvSpPr/>
          <p:nvPr/>
        </p:nvSpPr>
        <p:spPr>
          <a:xfrm>
            <a:off x="178458" y="5736817"/>
            <a:ext cx="3211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/>
              <a:t>Ролети </a:t>
            </a:r>
          </a:p>
          <a:p>
            <a:pPr algn="ctr"/>
            <a:r>
              <a:rPr lang="ru-RU" sz="1400" b="1"/>
              <a:t>від данського виробника</a:t>
            </a:r>
          </a:p>
        </p:txBody>
      </p:sp>
      <p:pic>
        <p:nvPicPr>
          <p:cNvPr id="18" name="Рисунок 4">
            <a:extLst>
              <a:ext uri="{FF2B5EF4-FFF2-40B4-BE49-F238E27FC236}">
                <a16:creationId xmlns:a16="http://schemas.microsoft.com/office/drawing/2014/main" id="{8C17CF1B-B781-4C98-882C-B5D8B00D4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737222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0C778B-A934-6F40-997A-52DB91367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928DB-F064-485A-8E4D-1BF54528A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3333"/>
            <a:ext cx="9144000" cy="5164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48924-07B5-4859-8C01-0F8896530C6E}"/>
              </a:ext>
            </a:extLst>
          </p:cNvPr>
          <p:cNvSpPr txBox="1"/>
          <p:nvPr/>
        </p:nvSpPr>
        <p:spPr>
          <a:xfrm>
            <a:off x="4977668" y="3696936"/>
            <a:ext cx="3943837" cy="103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ts val="360"/>
              </a:spcBef>
              <a:buClr>
                <a:schemeClr val="accent1"/>
              </a:buClr>
              <a:buSzPct val="25000"/>
            </a:pPr>
            <a:r>
              <a:rPr lang="en-US" sz="2000" b="1">
                <a:solidFill>
                  <a:schemeClr val="bg1"/>
                </a:solidFill>
                <a:ea typeface="Candara"/>
                <a:cs typeface="Candara"/>
                <a:sym typeface="Candara"/>
              </a:rPr>
              <a:t>(044) 599-90-59 (0432) 535-016  </a:t>
            </a:r>
          </a:p>
          <a:p>
            <a:pPr lvl="0" algn="ctr">
              <a:spcBef>
                <a:spcPts val="360"/>
              </a:spcBef>
              <a:buClr>
                <a:schemeClr val="accent1"/>
              </a:buClr>
              <a:buSzPct val="25000"/>
            </a:pPr>
            <a:r>
              <a:rPr lang="en-US" sz="2000" b="1">
                <a:solidFill>
                  <a:schemeClr val="bg1"/>
                </a:solidFill>
                <a:ea typeface="Candara"/>
                <a:cs typeface="Candara"/>
                <a:sym typeface="Candara"/>
              </a:rPr>
              <a:t>(067) 656-25-63 (098)709-17-74</a:t>
            </a:r>
          </a:p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93548-9510-4776-8AB7-54C33D242FA4}"/>
              </a:ext>
            </a:extLst>
          </p:cNvPr>
          <p:cNvSpPr txBox="1"/>
          <p:nvPr/>
        </p:nvSpPr>
        <p:spPr>
          <a:xfrm>
            <a:off x="5049106" y="5197134"/>
            <a:ext cx="3309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vnedorognik@gmail.com</a:t>
            </a:r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ECF60F2F-CFF4-4A52-BB24-5E782F2940C5}"/>
              </a:ext>
            </a:extLst>
          </p:cNvPr>
          <p:cNvSpPr/>
          <p:nvPr/>
        </p:nvSpPr>
        <p:spPr>
          <a:xfrm>
            <a:off x="4477602" y="3482622"/>
            <a:ext cx="4429156" cy="3143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D6664-E920-4167-8AAA-F532E40F8870}"/>
              </a:ext>
            </a:extLst>
          </p:cNvPr>
          <p:cNvSpPr txBox="1"/>
          <p:nvPr/>
        </p:nvSpPr>
        <p:spPr>
          <a:xfrm>
            <a:off x="5834924" y="5625762"/>
            <a:ext cx="2422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>
                <a:solidFill>
                  <a:schemeClr val="bg1"/>
                </a:solidFill>
              </a:rPr>
              <a:t>Г. Вінниця </a:t>
            </a:r>
          </a:p>
          <a:p>
            <a:r>
              <a:rPr lang="uk-UA" sz="2400" err="1">
                <a:solidFill>
                  <a:schemeClr val="bg1"/>
                </a:solidFill>
              </a:rPr>
              <a:t>Вул. Юківка 109-б</a:t>
            </a:r>
            <a:endParaRPr lang="ru-RU" sz="2400">
              <a:solidFill>
                <a:schemeClr val="bg1"/>
              </a:solidFill>
            </a:endParaRPr>
          </a:p>
        </p:txBody>
      </p:sp>
      <p:pic>
        <p:nvPicPr>
          <p:cNvPr id="8" name="Рисунок 12" descr="w384h5121380476908location.png">
            <a:extLst>
              <a:ext uri="{FF2B5EF4-FFF2-40B4-BE49-F238E27FC236}">
                <a16:creationId xmlns:a16="http://schemas.microsoft.com/office/drawing/2014/main" id="{435A4064-A5B8-4458-BB93-989A34435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436" y="5840076"/>
            <a:ext cx="267893" cy="357190"/>
          </a:xfrm>
          <a:prstGeom prst="rect">
            <a:avLst/>
          </a:prstGeom>
        </p:spPr>
      </p:pic>
      <p:pic>
        <p:nvPicPr>
          <p:cNvPr id="9" name="Рисунок 14" descr="phone-handset_icon-icons.png">
            <a:extLst>
              <a:ext uri="{FF2B5EF4-FFF2-40B4-BE49-F238E27FC236}">
                <a16:creationId xmlns:a16="http://schemas.microsoft.com/office/drawing/2014/main" id="{51F5418A-8BCF-4505-8BF0-AAA935F19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916" y="3911250"/>
            <a:ext cx="428628" cy="4286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47A391-A7D8-44ED-BCC8-18BE94921CCB}"/>
              </a:ext>
            </a:extLst>
          </p:cNvPr>
          <p:cNvSpPr txBox="1"/>
          <p:nvPr/>
        </p:nvSpPr>
        <p:spPr>
          <a:xfrm>
            <a:off x="5692048" y="4625630"/>
            <a:ext cx="254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VNEDOROGNIK.UA</a:t>
            </a:r>
            <a:endParaRPr lang="ru-RU" sz="2400">
              <a:solidFill>
                <a:schemeClr val="bg1"/>
              </a:solidFill>
            </a:endParaRPr>
          </a:p>
        </p:txBody>
      </p:sp>
      <p:pic>
        <p:nvPicPr>
          <p:cNvPr id="12" name="Рисунок 16" descr="Без-имени-1.png">
            <a:extLst>
              <a:ext uri="{FF2B5EF4-FFF2-40B4-BE49-F238E27FC236}">
                <a16:creationId xmlns:a16="http://schemas.microsoft.com/office/drawing/2014/main" id="{BC6743AD-C0FF-49C8-9E3F-190D31F6D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544" y="4482754"/>
            <a:ext cx="785818" cy="7858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2C41ED-84D8-784B-B9FC-7D0FD7E71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0596"/>
            <a:ext cx="4357839" cy="10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7079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B396E-AD0D-4896-B9AB-7B7D00BC8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B1815A-989E-4BCB-B9AA-0689F9640940}"/>
              </a:ext>
            </a:extLst>
          </p:cNvPr>
          <p:cNvSpPr txBox="1"/>
          <p:nvPr/>
        </p:nvSpPr>
        <p:spPr>
          <a:xfrm>
            <a:off x="1214414" y="1946538"/>
            <a:ext cx="671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/>
              <a:t>Якісна австралійська посилена підвіска від перевіреного часом виробника </a:t>
            </a:r>
            <a:r>
              <a:rPr lang="ru-RU" sz="2400" b="1">
                <a:solidFill>
                  <a:schemeClr val="accent5">
                    <a:lumMod val="50000"/>
                  </a:schemeClr>
                </a:solidFill>
              </a:rPr>
              <a:t>OLD MAN EMU</a:t>
            </a:r>
            <a:r>
              <a:rPr lang="ru-RU" sz="2000"/>
              <a:t>.</a:t>
            </a:r>
          </a:p>
        </p:txBody>
      </p:sp>
      <p:pic>
        <p:nvPicPr>
          <p:cNvPr id="5" name="Рисунок 8" descr="lift-kit-20-mm-ome-volkswagen-amarok.png">
            <a:extLst>
              <a:ext uri="{FF2B5EF4-FFF2-40B4-BE49-F238E27FC236}">
                <a16:creationId xmlns:a16="http://schemas.microsoft.com/office/drawing/2014/main" id="{3212E3BA-5CAE-4D19-8125-ED7A290E1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887" y="2910323"/>
            <a:ext cx="4500594" cy="3639856"/>
          </a:xfrm>
          <a:prstGeom prst="rect">
            <a:avLst/>
          </a:prstGeom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D0680EF7-F746-4790-90F7-713173A0A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13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12881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BE104-1327-4858-B335-8957AF42B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FD98D-22BC-4E76-B1D1-0AEAB982A866}"/>
              </a:ext>
            </a:extLst>
          </p:cNvPr>
          <p:cNvSpPr txBox="1"/>
          <p:nvPr/>
        </p:nvSpPr>
        <p:spPr>
          <a:xfrm>
            <a:off x="1027214" y="2844469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 </a:t>
            </a:r>
            <a:r>
              <a:rPr lang="ru-RU" sz="1600" dirty="0" err="1"/>
              <a:t>світильниках</a:t>
            </a:r>
            <a:r>
              <a:rPr lang="ru-RU" sz="1600" dirty="0"/>
              <a:t> </a:t>
            </a:r>
            <a:r>
              <a:rPr lang="ru-RU" sz="1600" dirty="0" err="1"/>
              <a:t>використовуються</a:t>
            </a:r>
            <a:r>
              <a:rPr lang="ru-RU" sz="1600" dirty="0"/>
              <a:t> </a:t>
            </a:r>
            <a:r>
              <a:rPr lang="ru-RU" sz="1600" dirty="0" err="1"/>
              <a:t>світлодіоди</a:t>
            </a:r>
            <a:r>
              <a:rPr lang="ru-RU" sz="1600" dirty="0"/>
              <a:t> </a:t>
            </a:r>
            <a:r>
              <a:rPr lang="ru-RU" sz="1600" dirty="0" err="1"/>
              <a:t>високої</a:t>
            </a:r>
            <a:r>
              <a:rPr lang="ru-RU" sz="1600" dirty="0"/>
              <a:t> </a:t>
            </a:r>
            <a:r>
              <a:rPr lang="ru-RU" sz="1600" dirty="0" err="1"/>
              <a:t>потужності</a:t>
            </a:r>
            <a:r>
              <a:rPr lang="ru-RU" sz="1600" dirty="0"/>
              <a:t> та </a:t>
            </a:r>
            <a:r>
              <a:rPr lang="ru-RU" sz="1600" dirty="0" err="1"/>
              <a:t>провідні</a:t>
            </a:r>
            <a:r>
              <a:rPr lang="ru-RU" sz="1600" dirty="0"/>
              <a:t> у </a:t>
            </a:r>
            <a:r>
              <a:rPr lang="ru-RU" sz="1600" dirty="0" err="1"/>
              <a:t>своєму</a:t>
            </a:r>
            <a:r>
              <a:rPr lang="ru-RU" sz="1600" dirty="0"/>
              <a:t> </a:t>
            </a:r>
            <a:r>
              <a:rPr lang="ru-RU" sz="1600" dirty="0" err="1"/>
              <a:t>класі</a:t>
            </a:r>
            <a:r>
              <a:rPr lang="ru-RU" sz="1600" dirty="0"/>
              <a:t> </a:t>
            </a:r>
            <a:r>
              <a:rPr lang="ru-RU" sz="1600" dirty="0" err="1"/>
              <a:t>системи</a:t>
            </a:r>
            <a:r>
              <a:rPr lang="ru-RU" sz="1600" dirty="0"/>
              <a:t> </a:t>
            </a:r>
            <a:r>
              <a:rPr lang="ru-RU" sz="1600" dirty="0" err="1"/>
              <a:t>відбивачів</a:t>
            </a:r>
            <a:r>
              <a:rPr lang="ru-RU" sz="1600" dirty="0"/>
              <a:t>, </a:t>
            </a:r>
            <a:r>
              <a:rPr lang="ru-RU" sz="1600" dirty="0" err="1"/>
              <a:t>розроблені</a:t>
            </a:r>
            <a:r>
              <a:rPr lang="ru-RU" sz="1600" dirty="0"/>
              <a:t> для </a:t>
            </a:r>
            <a:r>
              <a:rPr lang="ru-RU" sz="1600" dirty="0" err="1"/>
              <a:t>максимізації</a:t>
            </a:r>
            <a:r>
              <a:rPr lang="ru-RU" sz="1600" dirty="0"/>
              <a:t> </a:t>
            </a:r>
            <a:r>
              <a:rPr lang="ru-RU" sz="1600" dirty="0" err="1"/>
              <a:t>світловіддачі</a:t>
            </a:r>
            <a:r>
              <a:rPr lang="ru-RU" sz="1600" dirty="0"/>
              <a:t> в </a:t>
            </a:r>
            <a:r>
              <a:rPr lang="ru-RU" sz="1600" dirty="0" err="1"/>
              <a:t>променях</a:t>
            </a:r>
            <a:r>
              <a:rPr lang="ru-RU" sz="1600" dirty="0"/>
              <a:t> </a:t>
            </a:r>
            <a:r>
              <a:rPr lang="ru-RU" sz="1600" dirty="0" err="1"/>
              <a:t>ближнього</a:t>
            </a:r>
            <a:r>
              <a:rPr lang="ru-RU" sz="1600" dirty="0"/>
              <a:t>, </a:t>
            </a:r>
            <a:r>
              <a:rPr lang="ru-RU" sz="1600" dirty="0" err="1"/>
              <a:t>гібридного</a:t>
            </a:r>
            <a:r>
              <a:rPr lang="ru-RU" sz="1600" dirty="0"/>
              <a:t> та </a:t>
            </a:r>
            <a:r>
              <a:rPr lang="ru-RU" sz="1600" dirty="0" err="1"/>
              <a:t>дальнього</a:t>
            </a:r>
            <a:r>
              <a:rPr lang="ru-RU" sz="1600" dirty="0"/>
              <a:t> </a:t>
            </a:r>
            <a:r>
              <a:rPr lang="ru-RU" sz="1600" dirty="0" err="1"/>
              <a:t>світла</a:t>
            </a:r>
            <a:r>
              <a:rPr lang="ru-RU" sz="16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B3C0C-0B39-451D-81C3-421895A779C3}"/>
              </a:ext>
            </a:extLst>
          </p:cNvPr>
          <p:cNvSpPr txBox="1"/>
          <p:nvPr/>
        </p:nvSpPr>
        <p:spPr>
          <a:xfrm>
            <a:off x="1876711" y="1820323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/>
              <a:t>Широкий асортимент оптики</a:t>
            </a:r>
          </a:p>
          <a:p>
            <a:pPr algn="ctr"/>
            <a:r>
              <a:rPr lang="ru-RU" sz="2400"/>
              <a:t> для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</a:rPr>
              <a:t>Toyota Hilux</a:t>
            </a:r>
          </a:p>
        </p:txBody>
      </p:sp>
      <p:pic>
        <p:nvPicPr>
          <p:cNvPr id="8" name="Рисунок 7" descr="linear-6-.jpg">
            <a:extLst>
              <a:ext uri="{FF2B5EF4-FFF2-40B4-BE49-F238E27FC236}">
                <a16:creationId xmlns:a16="http://schemas.microsoft.com/office/drawing/2014/main" id="{35BE6F67-B36E-4306-847A-75EB9ED90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54" y="4401551"/>
            <a:ext cx="3571900" cy="1114433"/>
          </a:xfrm>
          <a:prstGeom prst="rect">
            <a:avLst/>
          </a:prstGeom>
        </p:spPr>
      </p:pic>
      <p:pic>
        <p:nvPicPr>
          <p:cNvPr id="9" name="Рисунок 8" descr="linear-12.jpg">
            <a:extLst>
              <a:ext uri="{FF2B5EF4-FFF2-40B4-BE49-F238E27FC236}">
                <a16:creationId xmlns:a16="http://schemas.microsoft.com/office/drawing/2014/main" id="{ABE3209B-F155-433D-B94F-8C61CDC1E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12" y="5473121"/>
            <a:ext cx="5000628" cy="1260158"/>
          </a:xfrm>
          <a:prstGeom prst="rect">
            <a:avLst/>
          </a:prstGeom>
        </p:spPr>
      </p:pic>
      <p:pic>
        <p:nvPicPr>
          <p:cNvPr id="10" name="Рисунок 9" descr="linear_6_b.jpg">
            <a:extLst>
              <a:ext uri="{FF2B5EF4-FFF2-40B4-BE49-F238E27FC236}">
                <a16:creationId xmlns:a16="http://schemas.microsoft.com/office/drawing/2014/main" id="{B1056B3C-531A-4064-A2CA-2D25C8C36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003" y="4046641"/>
            <a:ext cx="3674796" cy="2428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6C6E9B-596E-4E83-9AA2-933133C0E2E4}"/>
              </a:ext>
            </a:extLst>
          </p:cNvPr>
          <p:cNvSpPr txBox="1"/>
          <p:nvPr/>
        </p:nvSpPr>
        <p:spPr>
          <a:xfrm>
            <a:off x="1132344" y="3901485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</a:rPr>
              <a:t>LAZER </a:t>
            </a:r>
            <a:r>
              <a:rPr lang="en-US" sz="2400">
                <a:solidFill>
                  <a:schemeClr val="tx2"/>
                </a:solidFill>
              </a:rPr>
              <a:t>Linear</a:t>
            </a:r>
            <a:endParaRPr lang="ru-RU" sz="2400">
              <a:solidFill>
                <a:schemeClr val="tx2"/>
              </a:solidFill>
            </a:endParaRPr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E9618AA1-38B6-4B5C-BFA0-5F506E363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91925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5D522-A1A9-443D-B5AD-5AC93BD70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18D2535B-9C4A-46CC-9D21-38C3E6300407}"/>
              </a:ext>
            </a:extLst>
          </p:cNvPr>
          <p:cNvSpPr/>
          <p:nvPr/>
        </p:nvSpPr>
        <p:spPr>
          <a:xfrm>
            <a:off x="465646" y="2088985"/>
            <a:ext cx="229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LAZER </a:t>
            </a:r>
            <a:r>
              <a:rPr lang="en-US">
                <a:solidFill>
                  <a:schemeClr val="tx2"/>
                </a:solidFill>
              </a:rPr>
              <a:t>Triple-R RANGE</a:t>
            </a:r>
            <a:endParaRPr lang="ru-RU">
              <a:solidFill>
                <a:schemeClr val="tx2"/>
              </a:solidFill>
            </a:endParaRPr>
          </a:p>
        </p:txBody>
      </p:sp>
      <p:pic>
        <p:nvPicPr>
          <p:cNvPr id="11" name="Рисунок 7" descr="black_angle_triple-r_750_standard_pl_web.jpg">
            <a:extLst>
              <a:ext uri="{FF2B5EF4-FFF2-40B4-BE49-F238E27FC236}">
                <a16:creationId xmlns:a16="http://schemas.microsoft.com/office/drawing/2014/main" id="{4B8322AA-16D3-4ECF-A006-3782016B1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14" y="2693526"/>
            <a:ext cx="2247081" cy="1143008"/>
          </a:xfrm>
          <a:prstGeom prst="rect">
            <a:avLst/>
          </a:prstGeom>
        </p:spPr>
      </p:pic>
      <p:pic>
        <p:nvPicPr>
          <p:cNvPr id="12" name="Рисунок 8" descr="triple-r_750_pl__2018_beam_pattern_1.jpg">
            <a:extLst>
              <a:ext uri="{FF2B5EF4-FFF2-40B4-BE49-F238E27FC236}">
                <a16:creationId xmlns:a16="http://schemas.microsoft.com/office/drawing/2014/main" id="{E7E3AFE4-07A2-4B54-88A9-9695A5DB3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24" y="4148744"/>
            <a:ext cx="2799421" cy="1785950"/>
          </a:xfrm>
          <a:prstGeom prst="rect">
            <a:avLst/>
          </a:prstGeom>
        </p:spPr>
      </p:pic>
      <p:sp>
        <p:nvSpPr>
          <p:cNvPr id="13" name="Прямоугольник 9">
            <a:extLst>
              <a:ext uri="{FF2B5EF4-FFF2-40B4-BE49-F238E27FC236}">
                <a16:creationId xmlns:a16="http://schemas.microsoft.com/office/drawing/2014/main" id="{4E09B5BC-01F9-4858-854E-1289F3313890}"/>
              </a:ext>
            </a:extLst>
          </p:cNvPr>
          <p:cNvSpPr/>
          <p:nvPr/>
        </p:nvSpPr>
        <p:spPr>
          <a:xfrm>
            <a:off x="3608918" y="2088985"/>
            <a:ext cx="22013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>
                <a:solidFill>
                  <a:schemeClr val="tx2"/>
                </a:solidFill>
              </a:rPr>
              <a:t>LAZER </a:t>
            </a:r>
            <a:r>
              <a:rPr lang="en-US" cap="all">
                <a:solidFill>
                  <a:schemeClr val="tx2"/>
                </a:solidFill>
              </a:rPr>
              <a:t>ST EVOLUTION</a:t>
            </a:r>
          </a:p>
          <a:p>
            <a:br>
              <a:rPr lang="en-US"/>
            </a:br>
            <a:endParaRPr lang="ru-RU" b="1">
              <a:solidFill>
                <a:schemeClr val="tx2"/>
              </a:solidFill>
            </a:endParaRPr>
          </a:p>
        </p:txBody>
      </p:sp>
      <p:pic>
        <p:nvPicPr>
          <p:cNvPr id="14" name="Рисунок 10" descr="st4-angled_1000x750.jpg">
            <a:extLst>
              <a:ext uri="{FF2B5EF4-FFF2-40B4-BE49-F238E27FC236}">
                <a16:creationId xmlns:a16="http://schemas.microsoft.com/office/drawing/2014/main" id="{4835E97C-0C9E-47B7-A93B-C1B9FC438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524" y="2693526"/>
            <a:ext cx="2071702" cy="1173777"/>
          </a:xfrm>
          <a:prstGeom prst="rect">
            <a:avLst/>
          </a:prstGeom>
        </p:spPr>
      </p:pic>
      <p:pic>
        <p:nvPicPr>
          <p:cNvPr id="15" name="Рисунок 11" descr="st4_evo_beam_pattern_2018_1.jpg">
            <a:extLst>
              <a:ext uri="{FF2B5EF4-FFF2-40B4-BE49-F238E27FC236}">
                <a16:creationId xmlns:a16="http://schemas.microsoft.com/office/drawing/2014/main" id="{661960EA-5E41-492E-BA66-93E381CD9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896" y="4148744"/>
            <a:ext cx="2798636" cy="1785950"/>
          </a:xfrm>
          <a:prstGeom prst="rect">
            <a:avLst/>
          </a:prstGeom>
        </p:spPr>
      </p:pic>
      <p:sp>
        <p:nvSpPr>
          <p:cNvPr id="16" name="Прямоугольник 12">
            <a:extLst>
              <a:ext uri="{FF2B5EF4-FFF2-40B4-BE49-F238E27FC236}">
                <a16:creationId xmlns:a16="http://schemas.microsoft.com/office/drawing/2014/main" id="{776DB50D-C37E-4BBF-B805-72FBCA1CDEC9}"/>
              </a:ext>
            </a:extLst>
          </p:cNvPr>
          <p:cNvSpPr/>
          <p:nvPr/>
        </p:nvSpPr>
        <p:spPr>
          <a:xfrm>
            <a:off x="6537876" y="2088985"/>
            <a:ext cx="2097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LAZER </a:t>
            </a:r>
            <a:r>
              <a:rPr lang="en-US" cap="all">
                <a:solidFill>
                  <a:schemeClr val="tx2"/>
                </a:solidFill>
              </a:rPr>
              <a:t>T EVOLUTION</a:t>
            </a:r>
            <a:endParaRPr lang="ru-RU" b="1">
              <a:solidFill>
                <a:schemeClr val="tx2"/>
              </a:solidFill>
            </a:endParaRPr>
          </a:p>
        </p:txBody>
      </p:sp>
      <p:pic>
        <p:nvPicPr>
          <p:cNvPr id="17" name="Рисунок 13" descr="t16-straight-side-brackets_1000x750_with_logos_1.jpg">
            <a:extLst>
              <a:ext uri="{FF2B5EF4-FFF2-40B4-BE49-F238E27FC236}">
                <a16:creationId xmlns:a16="http://schemas.microsoft.com/office/drawing/2014/main" id="{D022CA76-ADFE-418F-A825-9C8130C6D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416" y="2979278"/>
            <a:ext cx="2976584" cy="571504"/>
          </a:xfrm>
          <a:prstGeom prst="rect">
            <a:avLst/>
          </a:prstGeom>
        </p:spPr>
      </p:pic>
      <p:pic>
        <p:nvPicPr>
          <p:cNvPr id="18" name="Рисунок 14" descr="t16_evo_beam_pattern_2018_1.jpg">
            <a:extLst>
              <a:ext uri="{FF2B5EF4-FFF2-40B4-BE49-F238E27FC236}">
                <a16:creationId xmlns:a16="http://schemas.microsoft.com/office/drawing/2014/main" id="{A30FFF58-4D09-45AB-9125-2C650AB46C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0260" y="4077306"/>
            <a:ext cx="2714644" cy="1847448"/>
          </a:xfrm>
          <a:prstGeom prst="rect">
            <a:avLst/>
          </a:prstGeom>
        </p:spPr>
      </p:pic>
      <p:pic>
        <p:nvPicPr>
          <p:cNvPr id="19" name="Рисунок 4">
            <a:extLst>
              <a:ext uri="{FF2B5EF4-FFF2-40B4-BE49-F238E27FC236}">
                <a16:creationId xmlns:a16="http://schemas.microsoft.com/office/drawing/2014/main" id="{56AD4754-3E01-4D00-B70F-636A3D0BCA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913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3907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9FDF2-37CB-4258-A96F-D151E82E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4" descr="lazer_rs4-web_2.jpg">
            <a:extLst>
              <a:ext uri="{FF2B5EF4-FFF2-40B4-BE49-F238E27FC236}">
                <a16:creationId xmlns:a16="http://schemas.microsoft.com/office/drawing/2014/main" id="{C55494EF-BC7B-4299-90BC-95565302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061" y="2763480"/>
            <a:ext cx="2053492" cy="1285884"/>
          </a:xfrm>
          <a:prstGeom prst="rect">
            <a:avLst/>
          </a:prstGeom>
        </p:spPr>
      </p:pic>
      <p:pic>
        <p:nvPicPr>
          <p:cNvPr id="5" name="Рисунок 5" descr="rs-4_beam_pattern.jpg">
            <a:extLst>
              <a:ext uri="{FF2B5EF4-FFF2-40B4-BE49-F238E27FC236}">
                <a16:creationId xmlns:a16="http://schemas.microsoft.com/office/drawing/2014/main" id="{7C8BBB04-6D53-41AA-A878-41236267F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57" y="4376575"/>
            <a:ext cx="3224281" cy="2071702"/>
          </a:xfrm>
          <a:prstGeom prst="rect">
            <a:avLst/>
          </a:prstGeom>
        </p:spPr>
      </p:pic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2DE50E47-8CD8-4EFE-8A86-1F36110CFA90}"/>
              </a:ext>
            </a:extLst>
          </p:cNvPr>
          <p:cNvSpPr/>
          <p:nvPr/>
        </p:nvSpPr>
        <p:spPr>
          <a:xfrm>
            <a:off x="1740937" y="2263414"/>
            <a:ext cx="1773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LAZER </a:t>
            </a:r>
            <a:r>
              <a:rPr lang="en-US">
                <a:solidFill>
                  <a:schemeClr val="tx2"/>
                </a:solidFill>
              </a:rPr>
              <a:t>RS RANGE</a:t>
            </a:r>
            <a:endParaRPr lang="ru-RU">
              <a:solidFill>
                <a:schemeClr val="tx2"/>
              </a:solidFill>
            </a:endParaRPr>
          </a:p>
        </p:txBody>
      </p:sp>
      <p:pic>
        <p:nvPicPr>
          <p:cNvPr id="7" name="Рисунок 9" descr="utility-25-front-angled_on_web.jpg">
            <a:extLst>
              <a:ext uri="{FF2B5EF4-FFF2-40B4-BE49-F238E27FC236}">
                <a16:creationId xmlns:a16="http://schemas.microsoft.com/office/drawing/2014/main" id="{C1138733-C281-4BBD-9AE4-AD613A02F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779" y="2549166"/>
            <a:ext cx="1412783" cy="1571636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E6B0EF99-25E4-4494-ACDB-50BF68DA71C3}"/>
              </a:ext>
            </a:extLst>
          </p:cNvPr>
          <p:cNvSpPr/>
          <p:nvPr/>
        </p:nvSpPr>
        <p:spPr>
          <a:xfrm>
            <a:off x="5629631" y="2263414"/>
            <a:ext cx="222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</a:rPr>
              <a:t>LAZER </a:t>
            </a:r>
            <a:r>
              <a:rPr lang="en-US" cap="all" dirty="0">
                <a:solidFill>
                  <a:schemeClr val="tx2"/>
                </a:solidFill>
              </a:rPr>
              <a:t>UTILITY SERIES</a:t>
            </a:r>
          </a:p>
        </p:txBody>
      </p:sp>
      <p:pic>
        <p:nvPicPr>
          <p:cNvPr id="9" name="Рисунок 10" descr="2xutility-25_d-max_3_web_1.jpg">
            <a:extLst>
              <a:ext uri="{FF2B5EF4-FFF2-40B4-BE49-F238E27FC236}">
                <a16:creationId xmlns:a16="http://schemas.microsoft.com/office/drawing/2014/main" id="{26A35442-427E-4183-AED7-1D468CEBA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085" y="4376575"/>
            <a:ext cx="3286148" cy="2039302"/>
          </a:xfrm>
          <a:prstGeom prst="rect">
            <a:avLst/>
          </a:prstGeom>
        </p:spPr>
      </p:pic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3803482C-C7B1-41E2-BEAA-7E48FD6F5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13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02102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A3E936-FE68-4A14-9488-C59C84289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5" descr="carbon-6_drive_-_angle_-_web_logos_1.jpg">
            <a:extLst>
              <a:ext uri="{FF2B5EF4-FFF2-40B4-BE49-F238E27FC236}">
                <a16:creationId xmlns:a16="http://schemas.microsoft.com/office/drawing/2014/main" id="{D64F42B1-BF4C-4669-9159-0ADB44E2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77" y="2862860"/>
            <a:ext cx="3186095" cy="1357322"/>
          </a:xfrm>
          <a:prstGeom prst="rect">
            <a:avLst/>
          </a:prstGeom>
        </p:spPr>
      </p:pic>
      <p:pic>
        <p:nvPicPr>
          <p:cNvPr id="5" name="Рисунок 6" descr="carbon_2_-_spot_-_front_web_logos.jpg">
            <a:extLst>
              <a:ext uri="{FF2B5EF4-FFF2-40B4-BE49-F238E27FC236}">
                <a16:creationId xmlns:a16="http://schemas.microsoft.com/office/drawing/2014/main" id="{81354542-059F-4840-A692-B922CE567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681" y="2934298"/>
            <a:ext cx="1914144" cy="1097280"/>
          </a:xfrm>
          <a:prstGeom prst="rect">
            <a:avLst/>
          </a:prstGeom>
        </p:spPr>
      </p:pic>
      <p:pic>
        <p:nvPicPr>
          <p:cNvPr id="6" name="Рисунок 7" descr="carbon_2_-_reeded_horizontal_-_front_angled_web_logos.jpg">
            <a:extLst>
              <a:ext uri="{FF2B5EF4-FFF2-40B4-BE49-F238E27FC236}">
                <a16:creationId xmlns:a16="http://schemas.microsoft.com/office/drawing/2014/main" id="{50AD1344-98AE-4B8C-8636-BFE919B5C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945" y="2862860"/>
            <a:ext cx="1743456" cy="1280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000420-60C4-437E-9CF8-CC189C5C9469}"/>
              </a:ext>
            </a:extLst>
          </p:cNvPr>
          <p:cNvSpPr txBox="1"/>
          <p:nvPr/>
        </p:nvSpPr>
        <p:spPr>
          <a:xfrm>
            <a:off x="6061565" y="2505670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>
                <a:solidFill>
                  <a:schemeClr val="tx2"/>
                </a:solidFill>
              </a:rPr>
              <a:t>CARBON-2</a:t>
            </a:r>
          </a:p>
          <a:p>
            <a:br>
              <a:rPr lang="en-US"/>
            </a:b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9968C-C091-4E73-B296-73CF9CEA1699}"/>
              </a:ext>
            </a:extLst>
          </p:cNvPr>
          <p:cNvSpPr txBox="1"/>
          <p:nvPr/>
        </p:nvSpPr>
        <p:spPr>
          <a:xfrm>
            <a:off x="1775285" y="2505670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>
                <a:solidFill>
                  <a:schemeClr val="tx2"/>
                </a:solidFill>
              </a:rPr>
              <a:t>CARBON-6</a:t>
            </a:r>
          </a:p>
          <a:p>
            <a:br>
              <a:rPr lang="en-US"/>
            </a:br>
            <a:endParaRPr lang="ru-RU"/>
          </a:p>
        </p:txBody>
      </p:sp>
      <p:pic>
        <p:nvPicPr>
          <p:cNvPr id="9" name="Рисунок 10" descr="carbon-20_-_angle_-_web_logos.jpg">
            <a:extLst>
              <a:ext uri="{FF2B5EF4-FFF2-40B4-BE49-F238E27FC236}">
                <a16:creationId xmlns:a16="http://schemas.microsoft.com/office/drawing/2014/main" id="{D7309C24-D829-4CD8-9FB7-5AB755F0A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805" y="5291752"/>
            <a:ext cx="4287266" cy="1227432"/>
          </a:xfrm>
          <a:prstGeom prst="rect">
            <a:avLst/>
          </a:prstGeom>
        </p:spPr>
      </p:pic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12DBA63A-7A7B-4C97-80BD-4607C962DAF5}"/>
              </a:ext>
            </a:extLst>
          </p:cNvPr>
          <p:cNvSpPr/>
          <p:nvPr/>
        </p:nvSpPr>
        <p:spPr>
          <a:xfrm>
            <a:off x="6204441" y="4791686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cap="all">
                <a:solidFill>
                  <a:schemeClr val="tx2"/>
                </a:solidFill>
              </a:rPr>
              <a:t>CARBON-20</a:t>
            </a:r>
          </a:p>
        </p:txBody>
      </p:sp>
      <p:pic>
        <p:nvPicPr>
          <p:cNvPr id="11" name="Рисунок 12" descr="carbon-16_-_angle_-_web_logos.jpg">
            <a:extLst>
              <a:ext uri="{FF2B5EF4-FFF2-40B4-BE49-F238E27FC236}">
                <a16:creationId xmlns:a16="http://schemas.microsoft.com/office/drawing/2014/main" id="{B6A3C896-F82C-49C2-BD85-849310208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11" y="5207013"/>
            <a:ext cx="4572032" cy="1308959"/>
          </a:xfrm>
          <a:prstGeom prst="rect">
            <a:avLst/>
          </a:prstGeom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9DC5A1FF-0328-4D28-8BFF-CB8F926AC220}"/>
              </a:ext>
            </a:extLst>
          </p:cNvPr>
          <p:cNvSpPr/>
          <p:nvPr/>
        </p:nvSpPr>
        <p:spPr>
          <a:xfrm>
            <a:off x="1775285" y="4791686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cap="all">
                <a:solidFill>
                  <a:schemeClr val="tx2"/>
                </a:solidFill>
              </a:rPr>
              <a:t>CARBON-20</a:t>
            </a:r>
          </a:p>
        </p:txBody>
      </p:sp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7D972EC4-8FF1-4C1D-87DE-CFFFD4F74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212" y="124721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106080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8B359F-81DD-4325-8436-4329B4A2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7D10EE-DD9E-4EAB-82CB-280F2E54F8AD}"/>
              </a:ext>
            </a:extLst>
          </p:cNvPr>
          <p:cNvSpPr/>
          <p:nvPr/>
        </p:nvSpPr>
        <p:spPr>
          <a:xfrm>
            <a:off x="4425043" y="395490"/>
            <a:ext cx="471895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cap="all" dirty="0"/>
              <a:t>КОМПЛЕКТ </a:t>
            </a:r>
            <a:r>
              <a:rPr lang="uk-UA" b="1" cap="all" dirty="0"/>
              <a:t>додаткового </a:t>
            </a:r>
            <a:r>
              <a:rPr lang="en-US" b="1" cap="all" dirty="0"/>
              <a:t>LED </a:t>
            </a:r>
            <a:r>
              <a:rPr lang="uk-UA" b="1" cap="all" dirty="0"/>
              <a:t>Освітлення на </a:t>
            </a:r>
            <a:r>
              <a:rPr lang="ru-RU" b="1" cap="all" dirty="0"/>
              <a:t>РЕШІТКУ РАДІАТОРА</a:t>
            </a:r>
          </a:p>
          <a:p>
            <a:pPr algn="ctr" fontAlgn="base"/>
            <a:r>
              <a:rPr lang="ru-RU" b="1" cap="all" dirty="0"/>
              <a:t>Для </a:t>
            </a:r>
            <a:r>
              <a:rPr lang="ru-RU" sz="2400" b="1" cap="all" dirty="0">
                <a:solidFill>
                  <a:schemeClr val="tx2"/>
                </a:solidFill>
              </a:rPr>
              <a:t>TOYOTA HILUX (2017+) </a:t>
            </a:r>
          </a:p>
          <a:p>
            <a:pPr algn="ctr" fontAlgn="base"/>
            <a:endParaRPr lang="ru-RU" cap="all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2A73408-A8DB-4BB6-844E-DFEC5D67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1" y="5714400"/>
            <a:ext cx="2653151" cy="114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6288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52DBC-1E2C-4632-B6E7-EE92F7DDB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166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8"/>
  <p:tag name="AS_OS" val="Unix 5.15.0.1026"/>
  <p:tag name="AS_RELEASE_DATE" val="2022.10.14"/>
  <p:tag name="AS_TITLE" val="Aspose.Slides for .NET5"/>
  <p:tag name="AS_VERSION" val="22.1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</TotalTime>
  <Words>342</Words>
  <Application>Microsoft Macintosh PowerPoint</Application>
  <PresentationFormat>Экран (4:3)</PresentationFormat>
  <Paragraphs>65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Helvetica Neue</vt:lpstr>
      <vt:lpstr>Segoe UI Black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Nastya</dc:creator>
  <cp:keywords>, docId:90E31F8814490F045949E1D8537B0F6A</cp:keywords>
  <cp:lastModifiedBy>Krautsev I</cp:lastModifiedBy>
  <cp:revision>74</cp:revision>
  <dcterms:created xsi:type="dcterms:W3CDTF">2019-10-18T08:28:23Z</dcterms:created>
  <dcterms:modified xsi:type="dcterms:W3CDTF">2023-01-24T12:47:17Z</dcterms:modified>
</cp:coreProperties>
</file>