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73" r:id="rId3"/>
    <p:sldId id="258" r:id="rId4"/>
    <p:sldId id="274" r:id="rId5"/>
    <p:sldId id="260" r:id="rId6"/>
    <p:sldId id="261" r:id="rId7"/>
    <p:sldId id="262" r:id="rId8"/>
    <p:sldId id="275" r:id="rId9"/>
    <p:sldId id="266" r:id="rId10"/>
    <p:sldId id="267" r:id="rId11"/>
    <p:sldId id="268" r:id="rId12"/>
    <p:sldId id="269" r:id="rId13"/>
    <p:sldId id="270" r:id="rId14"/>
    <p:sldId id="272" r:id="rId15"/>
  </p:sldIdLst>
  <p:sldSz cx="9144000" cy="6858000" type="screen4x3"/>
  <p:notesSz cx="9144000" cy="6858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99"/>
    <p:restoredTop sz="94628"/>
  </p:normalViewPr>
  <p:slideViewPr>
    <p:cSldViewPr>
      <p:cViewPr varScale="1">
        <p:scale>
          <a:sx n="115" d="100"/>
          <a:sy n="115" d="100"/>
        </p:scale>
        <p:origin x="1392" y="19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746248" y="4084320"/>
            <a:ext cx="3855720" cy="21579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24203" y="2494533"/>
            <a:ext cx="6877684" cy="3295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2020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1/24/23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1/24/23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1/24/23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1/24/23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1/24/23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12214" y="1861579"/>
            <a:ext cx="5719571" cy="9232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40232" y="3220669"/>
            <a:ext cx="8263534" cy="3288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1/24/23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7" Type="http://schemas.openxmlformats.org/officeDocument/2006/relationships/image" Target="../media/image49.tiff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5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mailto:vnedorognik@gmail.com" TargetMode="External"/><Relationship Id="rId3" Type="http://schemas.openxmlformats.org/officeDocument/2006/relationships/image" Target="../media/image56.png"/><Relationship Id="rId7" Type="http://schemas.openxmlformats.org/officeDocument/2006/relationships/image" Target="../media/image59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microsoft.com/office/2007/relationships/hdphoto" Target="../media/hdphoto1.wdp"/><Relationship Id="rId9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10" Type="http://schemas.openxmlformats.org/officeDocument/2006/relationships/image" Target="../media/image27.png"/><Relationship Id="rId4" Type="http://schemas.openxmlformats.org/officeDocument/2006/relationships/image" Target="../media/image21.jp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9.jpg"/><Relationship Id="rId7" Type="http://schemas.openxmlformats.org/officeDocument/2006/relationships/image" Target="../media/image1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4.jpg"/><Relationship Id="rId7" Type="http://schemas.openxmlformats.org/officeDocument/2006/relationships/image" Target="../media/image38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jp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emf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799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213103"/>
              <a:ext cx="9144000" cy="564489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831291" y="5186883"/>
            <a:ext cx="2986405" cy="1224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760"/>
              </a:lnSpc>
              <a:spcBef>
                <a:spcPts val="95"/>
              </a:spcBef>
            </a:pPr>
            <a:r>
              <a:rPr sz="3200" spc="-40" dirty="0">
                <a:solidFill>
                  <a:srgbClr val="FFFFFF"/>
                </a:solidFill>
                <a:latin typeface="Carlito"/>
                <a:cs typeface="Carlito"/>
              </a:rPr>
              <a:t>ПРОДУКЦ</a:t>
            </a:r>
            <a:r>
              <a:rPr lang="uk-UA" sz="3200" spc="-40" dirty="0">
                <a:solidFill>
                  <a:srgbClr val="FFFFFF"/>
                </a:solidFill>
                <a:latin typeface="Carlito"/>
                <a:cs typeface="Carlito"/>
              </a:rPr>
              <a:t>І</a:t>
            </a:r>
            <a:r>
              <a:rPr sz="3200" spc="-40" dirty="0" err="1">
                <a:solidFill>
                  <a:srgbClr val="FFFFFF"/>
                </a:solidFill>
                <a:latin typeface="Carlito"/>
                <a:cs typeface="Carlito"/>
              </a:rPr>
              <a:t>Я</a:t>
            </a:r>
            <a:r>
              <a:rPr sz="3200" spc="-8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Carlito"/>
                <a:cs typeface="Carlito"/>
              </a:rPr>
              <a:t>ДЛЯ</a:t>
            </a:r>
            <a:endParaRPr sz="3200" dirty="0">
              <a:latin typeface="Carlito"/>
              <a:cs typeface="Carlito"/>
            </a:endParaRPr>
          </a:p>
          <a:p>
            <a:pPr marL="36830">
              <a:lnSpc>
                <a:spcPts val="5680"/>
              </a:lnSpc>
            </a:pPr>
            <a:r>
              <a:rPr sz="4800" spc="-10" dirty="0">
                <a:solidFill>
                  <a:srgbClr val="FFFFFF"/>
                </a:solidFill>
                <a:latin typeface="Carlito"/>
                <a:cs typeface="Carlito"/>
              </a:rPr>
              <a:t>MITSUBISHI</a:t>
            </a:r>
            <a:endParaRPr sz="4800" dirty="0">
              <a:latin typeface="Carlito"/>
              <a:cs typeface="Carli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99872" y="5205984"/>
            <a:ext cx="3645535" cy="1322705"/>
          </a:xfrm>
          <a:custGeom>
            <a:avLst/>
            <a:gdLst/>
            <a:ahLst/>
            <a:cxnLst/>
            <a:rect l="l" t="t" r="r" b="b"/>
            <a:pathLst>
              <a:path w="3645535" h="1322704">
                <a:moveTo>
                  <a:pt x="0" y="1322324"/>
                </a:moveTo>
                <a:lnTo>
                  <a:pt x="3645280" y="1322324"/>
                </a:lnTo>
                <a:lnTo>
                  <a:pt x="3645280" y="0"/>
                </a:lnTo>
                <a:lnTo>
                  <a:pt x="0" y="0"/>
                </a:lnTo>
                <a:lnTo>
                  <a:pt x="0" y="1322324"/>
                </a:lnTo>
                <a:close/>
              </a:path>
            </a:pathLst>
          </a:custGeom>
          <a:ln w="1219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4041647"/>
            <a:ext cx="5477256" cy="17800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-6458" y="0"/>
            <a:ext cx="9144000" cy="6858000"/>
            <a:chOff x="0" y="0"/>
            <a:chExt cx="9144000" cy="6858000"/>
          </a:xfrm>
        </p:grpSpPr>
        <p:sp>
          <p:nvSpPr>
            <p:cNvPr id="4" name="object 4"/>
            <p:cNvSpPr/>
            <p:nvPr/>
          </p:nvSpPr>
          <p:spPr>
            <a:xfrm>
              <a:off x="5693664" y="3105911"/>
              <a:ext cx="2374391" cy="35661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81583" y="3581400"/>
              <a:ext cx="4809744" cy="283159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144000" cy="685799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74208" y="88392"/>
              <a:ext cx="3669791" cy="14234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501640" y="115823"/>
              <a:ext cx="3642360" cy="131978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object 2"/>
          <p:cNvSpPr txBox="1"/>
          <p:nvPr/>
        </p:nvSpPr>
        <p:spPr>
          <a:xfrm>
            <a:off x="2053589" y="2556764"/>
            <a:ext cx="52647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ru-RU" dirty="0" err="1">
                <a:latin typeface="Helvetica Neue"/>
              </a:rPr>
              <a:t>Є</a:t>
            </a:r>
            <a:r>
              <a:rPr lang="ru-RU" dirty="0">
                <a:latin typeface="Helvetica Neue"/>
              </a:rPr>
              <a:t> </a:t>
            </a:r>
            <a:r>
              <a:rPr lang="ru-RU" dirty="0" err="1">
                <a:latin typeface="Helvetica Neue"/>
              </a:rPr>
              <a:t>можливість</a:t>
            </a:r>
            <a:r>
              <a:rPr lang="ru-RU" dirty="0">
                <a:latin typeface="Helvetica Neue"/>
              </a:rPr>
              <a:t> </a:t>
            </a:r>
            <a:r>
              <a:rPr lang="ru-RU" dirty="0" err="1">
                <a:latin typeface="Helvetica Neue"/>
              </a:rPr>
              <a:t>укомплектувати</a:t>
            </a:r>
            <a:r>
              <a:rPr lang="ru-RU" dirty="0">
                <a:latin typeface="Helvetica Neue"/>
              </a:rPr>
              <a:t> </a:t>
            </a:r>
            <a:r>
              <a:rPr lang="ru-RU" dirty="0" err="1">
                <a:latin typeface="Helvetica Neue"/>
              </a:rPr>
              <a:t>шноркелем</a:t>
            </a:r>
            <a:r>
              <a:rPr lang="ru-RU" dirty="0">
                <a:latin typeface="Helvetica Neue"/>
              </a:rPr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721001" y="0"/>
            <a:ext cx="9906896" cy="6896097"/>
            <a:chOff x="-762896" y="0"/>
            <a:chExt cx="9906896" cy="6896097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9144000" cy="685799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5071871" y="4090415"/>
              <a:ext cx="3660648" cy="23256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-762896" y="2183890"/>
              <a:ext cx="5614416" cy="471220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095485" y="1653157"/>
            <a:ext cx="5036820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15" algn="ctr">
              <a:lnSpc>
                <a:spcPct val="100000"/>
              </a:lnSpc>
              <a:spcBef>
                <a:spcPts val="100"/>
              </a:spcBef>
            </a:pPr>
            <a:r>
              <a:rPr lang="ru-RU" sz="1800" spc="-45" dirty="0" err="1">
                <a:latin typeface="Carlito"/>
                <a:cs typeface="Carlito"/>
              </a:rPr>
              <a:t>Кунг</a:t>
            </a:r>
            <a:r>
              <a:rPr lang="ru-RU" sz="1800" spc="-45" dirty="0">
                <a:latin typeface="Carlito"/>
                <a:cs typeface="Carlito"/>
              </a:rPr>
              <a:t>, </a:t>
            </a:r>
            <a:r>
              <a:rPr lang="ru-RU" sz="1800" spc="-5" dirty="0" err="1">
                <a:latin typeface="Carlito"/>
                <a:cs typeface="Carlito"/>
              </a:rPr>
              <a:t>кришка</a:t>
            </a:r>
            <a:r>
              <a:rPr lang="ru-RU" sz="1800" spc="-5" dirty="0">
                <a:latin typeface="Carlito"/>
                <a:cs typeface="Carlito"/>
              </a:rPr>
              <a:t> </a:t>
            </a:r>
            <a:r>
              <a:rPr lang="ru-RU" sz="1800" spc="-5" dirty="0" err="1">
                <a:latin typeface="Carlito"/>
                <a:cs typeface="Carlito"/>
              </a:rPr>
              <a:t>або</a:t>
            </a:r>
            <a:r>
              <a:rPr lang="ru-RU" sz="1800" spc="-5" dirty="0">
                <a:latin typeface="Carlito"/>
                <a:cs typeface="Carlito"/>
              </a:rPr>
              <a:t> </a:t>
            </a:r>
            <a:r>
              <a:rPr lang="ru-RU" sz="1800" spc="-10" dirty="0" err="1">
                <a:latin typeface="Carlito"/>
                <a:cs typeface="Carlito"/>
              </a:rPr>
              <a:t>ролет</a:t>
            </a:r>
            <a:r>
              <a:rPr lang="ru-RU" sz="1800" spc="-10" dirty="0">
                <a:latin typeface="Carlito"/>
                <a:cs typeface="Carlito"/>
              </a:rPr>
              <a:t> </a:t>
            </a:r>
            <a:r>
              <a:rPr lang="ru-RU" sz="1800" spc="-5" dirty="0" err="1">
                <a:latin typeface="Carlito"/>
                <a:cs typeface="Carlito"/>
              </a:rPr>
              <a:t>збільш</a:t>
            </a:r>
            <a:r>
              <a:rPr lang="ru-RU" spc="-5" dirty="0" err="1">
                <a:latin typeface="Carlito"/>
                <a:cs typeface="Carlito"/>
              </a:rPr>
              <a:t>а</a:t>
            </a:r>
            <a:r>
              <a:rPr lang="ru-RU" sz="1800" spc="-5" dirty="0" err="1">
                <a:latin typeface="Carlito"/>
                <a:cs typeface="Carlito"/>
              </a:rPr>
              <a:t>ть</a:t>
            </a:r>
            <a:endParaRPr lang="ru-RU" sz="1800" dirty="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lang="ru-RU" sz="1800" dirty="0" err="1">
                <a:latin typeface="Carlito"/>
                <a:cs typeface="Carlito"/>
              </a:rPr>
              <a:t>функціональні</a:t>
            </a:r>
            <a:r>
              <a:rPr lang="ru-RU" sz="1800" dirty="0">
                <a:latin typeface="Carlito"/>
                <a:cs typeface="Carlito"/>
              </a:rPr>
              <a:t> </a:t>
            </a:r>
            <a:r>
              <a:rPr lang="ru-RU" sz="1800" spc="-5" dirty="0" err="1">
                <a:latin typeface="Carlito"/>
                <a:cs typeface="Carlito"/>
              </a:rPr>
              <a:t>можливості</a:t>
            </a:r>
            <a:r>
              <a:rPr lang="ru-RU" sz="1800" spc="-5" dirty="0">
                <a:latin typeface="Carlito"/>
                <a:cs typeface="Carlito"/>
              </a:rPr>
              <a:t> </a:t>
            </a:r>
            <a:r>
              <a:rPr lang="ru-RU" sz="1800" dirty="0">
                <a:latin typeface="Carlito"/>
                <a:cs typeface="Carlito"/>
              </a:rPr>
              <a:t>кузова </a:t>
            </a:r>
            <a:r>
              <a:rPr lang="ru-RU" sz="1800" spc="-5" dirty="0" err="1">
                <a:latin typeface="Carlito"/>
                <a:cs typeface="Carlito"/>
              </a:rPr>
              <a:t>автомобіля</a:t>
            </a:r>
            <a:r>
              <a:rPr lang="ru-RU" sz="1800" spc="-5" dirty="0">
                <a:latin typeface="Carlito"/>
                <a:cs typeface="Carlito"/>
              </a:rPr>
              <a:t>.</a:t>
            </a:r>
            <a:endParaRPr lang="ru-RU" sz="1800" dirty="0">
              <a:latin typeface="Carlito"/>
              <a:cs typeface="Carlito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688848"/>
            <a:ext cx="3837940" cy="1423670"/>
            <a:chOff x="0" y="688848"/>
            <a:chExt cx="3837940" cy="1423670"/>
          </a:xfrm>
        </p:grpSpPr>
        <p:sp>
          <p:nvSpPr>
            <p:cNvPr id="8" name="object 8"/>
            <p:cNvSpPr/>
            <p:nvPr/>
          </p:nvSpPr>
          <p:spPr>
            <a:xfrm>
              <a:off x="0" y="688848"/>
              <a:ext cx="3837432" cy="14234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716280"/>
              <a:ext cx="3761232" cy="131978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73EC214-D2F3-D240-A297-80956E6903F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0" y="2566797"/>
            <a:ext cx="3302000" cy="193518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6">
            <a:extLst>
              <a:ext uri="{FF2B5EF4-FFF2-40B4-BE49-F238E27FC236}">
                <a16:creationId xmlns:a16="http://schemas.microsoft.com/office/drawing/2014/main" id="{0BC0BE37-8F7F-E44C-BC5E-331132A38A36}"/>
              </a:ext>
            </a:extLst>
          </p:cNvPr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56485" y="1905085"/>
            <a:ext cx="443103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 err="1">
                <a:solidFill>
                  <a:srgbClr val="333333"/>
                </a:solidFill>
                <a:latin typeface="Trebuchet MS"/>
                <a:cs typeface="Trebuchet MS"/>
              </a:rPr>
              <a:t>В</a:t>
            </a:r>
            <a:r>
              <a:rPr lang="uk-UA" spc="-10" dirty="0" err="1">
                <a:solidFill>
                  <a:srgbClr val="333333"/>
                </a:solidFill>
                <a:latin typeface="Trebuchet MS"/>
                <a:cs typeface="Trebuchet MS"/>
              </a:rPr>
              <a:t>исувни</a:t>
            </a:r>
            <a:r>
              <a:rPr spc="-10" dirty="0" err="1">
                <a:solidFill>
                  <a:srgbClr val="333333"/>
                </a:solidFill>
                <a:latin typeface="Trebuchet MS"/>
                <a:cs typeface="Trebuchet MS"/>
              </a:rPr>
              <a:t>й</a:t>
            </a:r>
            <a:r>
              <a:rPr spc="-10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pc="-5" dirty="0" err="1">
                <a:solidFill>
                  <a:srgbClr val="333333"/>
                </a:solidFill>
                <a:latin typeface="Trebuchet MS"/>
                <a:cs typeface="Trebuchet MS"/>
              </a:rPr>
              <a:t>п</a:t>
            </a:r>
            <a:r>
              <a:rPr lang="ru-RU" spc="-5" dirty="0">
                <a:solidFill>
                  <a:srgbClr val="333333"/>
                </a:solidFill>
                <a:latin typeface="Trebuchet MS"/>
                <a:cs typeface="Trebuchet MS"/>
              </a:rPr>
              <a:t>і</a:t>
            </a:r>
            <a:r>
              <a:rPr spc="-5" dirty="0" err="1">
                <a:solidFill>
                  <a:srgbClr val="333333"/>
                </a:solidFill>
                <a:latin typeface="Trebuchet MS"/>
                <a:cs typeface="Trebuchet MS"/>
              </a:rPr>
              <a:t>ддон</a:t>
            </a:r>
            <a:r>
              <a:rPr spc="-5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44526A"/>
                </a:solidFill>
                <a:latin typeface="Trebuchet MS"/>
                <a:cs typeface="Trebuchet MS"/>
              </a:rPr>
              <a:t>для</a:t>
            </a:r>
            <a:r>
              <a:rPr sz="2400" b="1" spc="-55" dirty="0">
                <a:solidFill>
                  <a:srgbClr val="44526A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44526A"/>
                </a:solidFill>
                <a:latin typeface="Trebuchet MS"/>
                <a:cs typeface="Trebuchet MS"/>
              </a:rPr>
              <a:t>Mitsubishi</a:t>
            </a:r>
            <a:endParaRPr sz="2400" dirty="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99441" y="14868"/>
            <a:ext cx="8764140" cy="5638949"/>
            <a:chOff x="0" y="688848"/>
            <a:chExt cx="8764140" cy="5638949"/>
          </a:xfrm>
        </p:grpSpPr>
        <p:sp>
          <p:nvSpPr>
            <p:cNvPr id="4" name="object 4"/>
            <p:cNvSpPr/>
            <p:nvPr/>
          </p:nvSpPr>
          <p:spPr>
            <a:xfrm>
              <a:off x="627887" y="3429000"/>
              <a:ext cx="3764279" cy="288950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920612" y="3438293"/>
              <a:ext cx="3843528" cy="288950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688848"/>
              <a:ext cx="3837432" cy="14234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716280"/>
              <a:ext cx="3761232" cy="131978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687820"/>
            <a:chOff x="0" y="0"/>
            <a:chExt cx="9144000" cy="668782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236829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09016" y="2340864"/>
              <a:ext cx="3480816" cy="434644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88848"/>
              <a:ext cx="3837432" cy="142341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716280"/>
              <a:ext cx="3761232" cy="131978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374896" y="3713226"/>
            <a:ext cx="3760470" cy="807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835"/>
              </a:lnSpc>
              <a:spcBef>
                <a:spcPts val="100"/>
              </a:spcBef>
            </a:pPr>
            <a:r>
              <a:rPr sz="2400" spc="-10" dirty="0">
                <a:solidFill>
                  <a:srgbClr val="333333"/>
                </a:solidFill>
                <a:latin typeface="Trebuchet MS"/>
                <a:cs typeface="Trebuchet MS"/>
              </a:rPr>
              <a:t>Амортизатор </a:t>
            </a:r>
            <a:r>
              <a:rPr sz="2400" spc="-5" dirty="0">
                <a:solidFill>
                  <a:srgbClr val="333333"/>
                </a:solidFill>
                <a:latin typeface="Trebuchet MS"/>
                <a:cs typeface="Trebuchet MS"/>
              </a:rPr>
              <a:t>капота </a:t>
            </a:r>
            <a:r>
              <a:rPr sz="2400" b="1" dirty="0">
                <a:solidFill>
                  <a:srgbClr val="44526A"/>
                </a:solidFill>
                <a:latin typeface="Trebuchet MS"/>
                <a:cs typeface="Trebuchet MS"/>
              </a:rPr>
              <a:t>EZ</a:t>
            </a:r>
            <a:r>
              <a:rPr sz="2400" b="1" spc="-95" dirty="0">
                <a:solidFill>
                  <a:srgbClr val="44526A"/>
                </a:solidFill>
                <a:latin typeface="Trebuchet MS"/>
                <a:cs typeface="Trebuchet MS"/>
              </a:rPr>
              <a:t> </a:t>
            </a:r>
            <a:r>
              <a:rPr sz="2400" b="1" spc="5" dirty="0">
                <a:solidFill>
                  <a:srgbClr val="44526A"/>
                </a:solidFill>
                <a:latin typeface="Trebuchet MS"/>
                <a:cs typeface="Trebuchet MS"/>
              </a:rPr>
              <a:t>UP</a:t>
            </a:r>
            <a:endParaRPr sz="2400" dirty="0">
              <a:latin typeface="Trebuchet MS"/>
              <a:cs typeface="Trebuchet MS"/>
            </a:endParaRPr>
          </a:p>
          <a:p>
            <a:pPr marL="83820" algn="ctr">
              <a:lnSpc>
                <a:spcPts val="3315"/>
              </a:lnSpc>
            </a:pPr>
            <a:r>
              <a:rPr sz="2400" spc="-5" dirty="0" err="1">
                <a:solidFill>
                  <a:srgbClr val="404040"/>
                </a:solidFill>
                <a:latin typeface="Trebuchet MS"/>
                <a:cs typeface="Trebuchet MS"/>
              </a:rPr>
              <a:t>для</a:t>
            </a:r>
            <a:r>
              <a:rPr sz="24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b="1" spc="-5" dirty="0">
                <a:solidFill>
                  <a:srgbClr val="44526A"/>
                </a:solidFill>
                <a:latin typeface="Trebuchet MS"/>
                <a:cs typeface="Trebuchet MS"/>
              </a:rPr>
              <a:t>Mitsubishi</a:t>
            </a:r>
            <a:r>
              <a:rPr lang="uk-UA" sz="2800" b="1" spc="-5" dirty="0">
                <a:solidFill>
                  <a:srgbClr val="44526A"/>
                </a:solidFill>
                <a:latin typeface="Trebuchet MS"/>
                <a:cs typeface="Trebuchet MS"/>
              </a:rPr>
              <a:t> </a:t>
            </a:r>
            <a:r>
              <a:rPr lang="en-GB" sz="2800" b="1" spc="-5" dirty="0">
                <a:solidFill>
                  <a:srgbClr val="44526A"/>
                </a:solidFill>
                <a:latin typeface="Trebuchet MS"/>
                <a:cs typeface="Trebuchet MS"/>
              </a:rPr>
              <a:t>L200</a:t>
            </a:r>
            <a:endParaRPr sz="28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itsubishi L200: претендент на звання Кросовер/SUV Року в Україні 2020 -  Автомобіль року в Україні">
            <a:extLst>
              <a:ext uri="{FF2B5EF4-FFF2-40B4-BE49-F238E27FC236}">
                <a16:creationId xmlns:a16="http://schemas.microsoft.com/office/drawing/2014/main" id="{F62492A4-D5B3-F847-980E-2C53AF84B6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4" t="3125" r="8333" b="3125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ject 4"/>
          <p:cNvSpPr/>
          <p:nvPr/>
        </p:nvSpPr>
        <p:spPr>
          <a:xfrm>
            <a:off x="0" y="0"/>
            <a:ext cx="9144000" cy="5696712"/>
          </a:xfrm>
          <a:prstGeom prst="rect">
            <a:avLst/>
          </a:prstGeom>
          <a:blipFill>
            <a:blip r:embed="rId3" cstate="print">
              <a:alphaModFix amt="46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-25000"/>
                      </a14:imgEffect>
                      <a14:imgEffect>
                        <a14:brightnessContrast bright="97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65961" y="1280325"/>
            <a:ext cx="1665605" cy="738505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505"/>
              </a:spcBef>
            </a:pPr>
            <a:r>
              <a:rPr sz="2000" b="1" spc="-5" dirty="0">
                <a:solidFill>
                  <a:srgbClr val="FFFFFF"/>
                </a:solidFill>
                <a:latin typeface="Carlito"/>
                <a:cs typeface="Carlito"/>
              </a:rPr>
              <a:t>(044)</a:t>
            </a:r>
            <a:r>
              <a:rPr sz="2000" b="1" spc="-21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rlito"/>
                <a:cs typeface="Carlito"/>
              </a:rPr>
              <a:t>599-90-59</a:t>
            </a:r>
            <a:endParaRPr sz="20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2000" b="1" spc="-5" dirty="0">
                <a:solidFill>
                  <a:srgbClr val="FFFFFF"/>
                </a:solidFill>
                <a:latin typeface="Carlito"/>
                <a:cs typeface="Carlito"/>
              </a:rPr>
              <a:t>(067)</a:t>
            </a:r>
            <a:r>
              <a:rPr sz="2000" b="1" spc="-19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rlito"/>
                <a:cs typeface="Carlito"/>
              </a:rPr>
              <a:t>656-25-63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95929" y="1280325"/>
            <a:ext cx="1617980" cy="738505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505"/>
              </a:spcBef>
            </a:pPr>
            <a:r>
              <a:rPr sz="2000" b="1" spc="-5" dirty="0">
                <a:solidFill>
                  <a:srgbClr val="FFFFFF"/>
                </a:solidFill>
                <a:latin typeface="Carlito"/>
                <a:cs typeface="Carlito"/>
              </a:rPr>
              <a:t>(0432)</a:t>
            </a:r>
            <a:r>
              <a:rPr sz="2000" b="1" spc="-16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rlito"/>
                <a:cs typeface="Carlito"/>
              </a:rPr>
              <a:t>535-016</a:t>
            </a:r>
            <a:endParaRPr sz="20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2000" b="1" spc="-10" dirty="0">
                <a:solidFill>
                  <a:srgbClr val="FFFFFF"/>
                </a:solidFill>
                <a:latin typeface="Carlito"/>
                <a:cs typeface="Carlito"/>
              </a:rPr>
              <a:t>(098)709-17-74</a:t>
            </a:r>
            <a:endParaRPr sz="2000">
              <a:latin typeface="Carlito"/>
              <a:cs typeface="Carlito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14527" y="1115568"/>
            <a:ext cx="4431665" cy="3142615"/>
            <a:chOff x="414527" y="1115568"/>
            <a:chExt cx="4431665" cy="3142615"/>
          </a:xfrm>
        </p:grpSpPr>
        <p:sp>
          <p:nvSpPr>
            <p:cNvPr id="8" name="object 8"/>
            <p:cNvSpPr/>
            <p:nvPr/>
          </p:nvSpPr>
          <p:spPr>
            <a:xfrm>
              <a:off x="414527" y="1115568"/>
              <a:ext cx="4431665" cy="3142615"/>
            </a:xfrm>
            <a:custGeom>
              <a:avLst/>
              <a:gdLst/>
              <a:ahLst/>
              <a:cxnLst/>
              <a:rect l="l" t="t" r="r" b="b"/>
              <a:pathLst>
                <a:path w="4431665" h="3142615">
                  <a:moveTo>
                    <a:pt x="0" y="3142360"/>
                  </a:moveTo>
                  <a:lnTo>
                    <a:pt x="4431284" y="3142360"/>
                  </a:lnTo>
                  <a:lnTo>
                    <a:pt x="4431284" y="0"/>
                  </a:lnTo>
                  <a:lnTo>
                    <a:pt x="0" y="0"/>
                  </a:lnTo>
                  <a:lnTo>
                    <a:pt x="0" y="3142360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325879" y="3474719"/>
              <a:ext cx="268224" cy="3566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30935" y="1545335"/>
              <a:ext cx="426720" cy="42672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/>
          <p:nvPr/>
        </p:nvSpPr>
        <p:spPr>
          <a:xfrm>
            <a:off x="1057655" y="2115311"/>
            <a:ext cx="786383" cy="7863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3">
            <a:extLst>
              <a:ext uri="{FF2B5EF4-FFF2-40B4-BE49-F238E27FC236}">
                <a16:creationId xmlns:a16="http://schemas.microsoft.com/office/drawing/2014/main" id="{931A11D1-7AA2-714D-A307-D1F6D97CEDE3}"/>
              </a:ext>
            </a:extLst>
          </p:cNvPr>
          <p:cNvSpPr txBox="1"/>
          <p:nvPr/>
        </p:nvSpPr>
        <p:spPr>
          <a:xfrm>
            <a:off x="1066596" y="2082889"/>
            <a:ext cx="3115945" cy="1925955"/>
          </a:xfrm>
          <a:prstGeom prst="rect">
            <a:avLst/>
          </a:prstGeom>
        </p:spPr>
        <p:txBody>
          <a:bodyPr vert="horz" wrap="square" lIns="0" tIns="187325" rIns="0" bIns="0" rtlCol="0">
            <a:spAutoFit/>
          </a:bodyPr>
          <a:lstStyle/>
          <a:p>
            <a:pPr marL="655320">
              <a:lnSpc>
                <a:spcPct val="100000"/>
              </a:lnSpc>
              <a:spcBef>
                <a:spcPts val="1475"/>
              </a:spcBef>
            </a:pPr>
            <a:r>
              <a:rPr sz="2400" spc="-15" dirty="0">
                <a:solidFill>
                  <a:srgbClr val="FFFFFF"/>
                </a:solidFill>
                <a:latin typeface="Carlito"/>
                <a:cs typeface="Carlito"/>
              </a:rPr>
              <a:t>VNEDOROGNIK.UA</a:t>
            </a:r>
            <a:endParaRPr sz="2400" dirty="0">
              <a:latin typeface="Carlito"/>
              <a:cs typeface="Carlito"/>
            </a:endParaRPr>
          </a:p>
          <a:p>
            <a:pPr marL="798830" marR="5080" indent="-786765">
              <a:lnSpc>
                <a:spcPct val="117600"/>
              </a:lnSpc>
              <a:spcBef>
                <a:spcPts val="860"/>
              </a:spcBef>
            </a:pPr>
            <a:r>
              <a:rPr sz="2400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rlito"/>
                <a:cs typeface="Carlito"/>
                <a:hlinkClick r:id="rId8"/>
              </a:rPr>
              <a:t>vnedorognik@gmail.com </a:t>
            </a:r>
            <a:r>
              <a:rPr sz="2400" spc="-135" dirty="0" err="1">
                <a:solidFill>
                  <a:srgbClr val="FFFFFF"/>
                </a:solidFill>
                <a:latin typeface="Carlito"/>
                <a:cs typeface="Carlito"/>
              </a:rPr>
              <a:t>М</a:t>
            </a:r>
            <a:r>
              <a:rPr sz="2400" spc="-135" dirty="0">
                <a:solidFill>
                  <a:srgbClr val="FFFFFF"/>
                </a:solidFill>
                <a:latin typeface="Carlito"/>
                <a:cs typeface="Carlito"/>
              </a:rPr>
              <a:t>. </a:t>
            </a:r>
            <a:r>
              <a:rPr sz="2400" spc="-10" dirty="0" err="1">
                <a:solidFill>
                  <a:srgbClr val="FFFFFF"/>
                </a:solidFill>
                <a:latin typeface="Carlito"/>
                <a:cs typeface="Carlito"/>
              </a:rPr>
              <a:t>Вінниця</a:t>
            </a:r>
            <a:endParaRPr sz="2400" dirty="0">
              <a:latin typeface="Carlito"/>
              <a:cs typeface="Carlito"/>
            </a:endParaRPr>
          </a:p>
          <a:p>
            <a:pPr marL="798830">
              <a:lnSpc>
                <a:spcPct val="100000"/>
              </a:lnSpc>
              <a:spcBef>
                <a:spcPts val="195"/>
              </a:spcBef>
            </a:pPr>
            <a:r>
              <a:rPr sz="2400" spc="-114" dirty="0" err="1">
                <a:solidFill>
                  <a:srgbClr val="FFFFFF"/>
                </a:solidFill>
                <a:latin typeface="Carlito"/>
                <a:cs typeface="Carlito"/>
              </a:rPr>
              <a:t>Вул</a:t>
            </a:r>
            <a:r>
              <a:rPr sz="2400" spc="-114" dirty="0">
                <a:solidFill>
                  <a:srgbClr val="FFFFFF"/>
                </a:solidFill>
                <a:latin typeface="Carlito"/>
                <a:cs typeface="Carlito"/>
              </a:rPr>
              <a:t>. </a:t>
            </a:r>
            <a:r>
              <a:rPr sz="2400" spc="-35" dirty="0" err="1">
                <a:solidFill>
                  <a:srgbClr val="FFFFFF"/>
                </a:solidFill>
                <a:latin typeface="Carlito"/>
                <a:cs typeface="Carlito"/>
              </a:rPr>
              <a:t>Юківка</a:t>
            </a:r>
            <a:r>
              <a:rPr sz="2400" spc="-3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Carlito"/>
                <a:cs typeface="Carlito"/>
              </a:rPr>
              <a:t>109-б</a:t>
            </a:r>
            <a:endParaRPr sz="2400" dirty="0">
              <a:latin typeface="Carlito"/>
              <a:cs typeface="Carlito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05B4963-0D0E-3C4E-8467-71D419B178D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32" y="68882"/>
            <a:ext cx="4265272" cy="101417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5">
            <a:extLst>
              <a:ext uri="{FF2B5EF4-FFF2-40B4-BE49-F238E27FC236}">
                <a16:creationId xmlns:a16="http://schemas.microsoft.com/office/drawing/2014/main" id="{376D160B-208E-A449-984D-BA264E3FF16F}"/>
              </a:ext>
            </a:extLst>
          </p:cNvPr>
          <p:cNvSpPr/>
          <p:nvPr/>
        </p:nvSpPr>
        <p:spPr>
          <a:xfrm>
            <a:off x="0" y="2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41A0B3-5E16-4F25-A51C-353747D3EC41}"/>
              </a:ext>
            </a:extLst>
          </p:cNvPr>
          <p:cNvSpPr txBox="1"/>
          <p:nvPr/>
        </p:nvSpPr>
        <p:spPr>
          <a:xfrm>
            <a:off x="759524" y="1835980"/>
            <a:ext cx="7786742" cy="1261884"/>
          </a:xfrm>
          <a:prstGeom prst="rect">
            <a:avLst/>
          </a:prstGeom>
          <a:noFill/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200" b="1">
                <a:solidFill>
                  <a:schemeClr val="tx2"/>
                </a:solidFill>
              </a:rPr>
              <a:t>VNEDOROGNIK.UA </a:t>
            </a:r>
            <a:r>
              <a:rPr lang="ru-RU" sz="2400" b="1"/>
              <a:t>- офіційний</a:t>
            </a:r>
          </a:p>
          <a:p>
            <a:pPr algn="ctr"/>
            <a:r>
              <a:rPr lang="ru-RU" sz="2400" b="1"/>
              <a:t> та ексклюзивний представник в Україні:</a:t>
            </a:r>
            <a:br>
              <a:rPr lang="en-US"/>
            </a:br>
            <a:endParaRPr lang="ru-R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5B516C-FFAC-46AA-8A1D-EC13EAE1CF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1893" y="3056194"/>
            <a:ext cx="3789758" cy="11592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E21A523-036A-494F-8BC1-366C35A8B0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9466" y="3260825"/>
            <a:ext cx="3314779" cy="63778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EE5F65F-724A-4E59-966E-E9BB271FECC3}"/>
              </a:ext>
            </a:extLst>
          </p:cNvPr>
          <p:cNvSpPr/>
          <p:nvPr/>
        </p:nvSpPr>
        <p:spPr>
          <a:xfrm>
            <a:off x="1612141" y="3988730"/>
            <a:ext cx="32113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err="1"/>
              <a:t>Кунги</a:t>
            </a:r>
            <a:r>
              <a:rPr lang="ru-RU" sz="1400" b="1" dirty="0"/>
              <a:t> та </a:t>
            </a:r>
            <a:r>
              <a:rPr lang="ru-RU" sz="1400" b="1" dirty="0" err="1"/>
              <a:t>аксесуари</a:t>
            </a:r>
            <a:r>
              <a:rPr lang="ru-RU" sz="1400" b="1" dirty="0"/>
              <a:t> для </a:t>
            </a:r>
            <a:r>
              <a:rPr lang="ru-RU" sz="1400" b="1" dirty="0" err="1"/>
              <a:t>пікапів</a:t>
            </a:r>
            <a:endParaRPr lang="ru-RU" sz="14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A31452-8849-4B47-95A1-1ECCA8A5DB8C}"/>
              </a:ext>
            </a:extLst>
          </p:cNvPr>
          <p:cNvSpPr/>
          <p:nvPr/>
        </p:nvSpPr>
        <p:spPr>
          <a:xfrm>
            <a:off x="5124604" y="4196467"/>
            <a:ext cx="27000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/>
              <a:t>Лебідки, такелаж та аксесуари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CD66C76-4321-492E-A0CD-EF9569EE6D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173" y="4512844"/>
            <a:ext cx="2357583" cy="119457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947288C-3261-4FB6-8F5A-227723032C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4841" y="4542200"/>
            <a:ext cx="1471708" cy="13389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E42EFF4-7786-4AA1-A9E6-563770C390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2185" y="5281483"/>
            <a:ext cx="2585662" cy="47141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D0AB7AE-C236-4F1A-98AB-AA48713D22F4}"/>
              </a:ext>
            </a:extLst>
          </p:cNvPr>
          <p:cNvSpPr/>
          <p:nvPr/>
        </p:nvSpPr>
        <p:spPr>
          <a:xfrm>
            <a:off x="3311577" y="5953644"/>
            <a:ext cx="29621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/>
              <a:t>Аксесуари, амортизатори газліфт</a:t>
            </a:r>
          </a:p>
          <a:p>
            <a:pPr algn="ctr"/>
            <a:r>
              <a:rPr lang="ru-RU" sz="1400" b="1"/>
              <a:t> для безпеки та практичності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2984ED0-8F24-4AF5-AE64-CD996300690A}"/>
              </a:ext>
            </a:extLst>
          </p:cNvPr>
          <p:cNvSpPr/>
          <p:nvPr/>
        </p:nvSpPr>
        <p:spPr>
          <a:xfrm>
            <a:off x="6389974" y="5953644"/>
            <a:ext cx="24381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err="1"/>
              <a:t>Британська</a:t>
            </a:r>
            <a:r>
              <a:rPr lang="en-GB" sz="1400" b="1" dirty="0"/>
              <a:t> </a:t>
            </a:r>
            <a:r>
              <a:rPr lang="ru-RU" sz="1400" b="1" dirty="0" err="1"/>
              <a:t>передова</a:t>
            </a:r>
            <a:r>
              <a:rPr lang="ru-RU" sz="1400" b="1" dirty="0"/>
              <a:t> оптика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136DB40-88BD-4471-8422-CD3DF703DB49}"/>
              </a:ext>
            </a:extLst>
          </p:cNvPr>
          <p:cNvSpPr/>
          <p:nvPr/>
        </p:nvSpPr>
        <p:spPr>
          <a:xfrm>
            <a:off x="178458" y="5736817"/>
            <a:ext cx="32113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/>
              <a:t>Ролети </a:t>
            </a:r>
          </a:p>
          <a:p>
            <a:pPr algn="ctr"/>
            <a:r>
              <a:rPr lang="ru-RU" sz="1400" b="1"/>
              <a:t>від данського виробника</a:t>
            </a:r>
          </a:p>
        </p:txBody>
      </p:sp>
      <p:pic>
        <p:nvPicPr>
          <p:cNvPr id="18" name="Рисунок 4">
            <a:extLst>
              <a:ext uri="{FF2B5EF4-FFF2-40B4-BE49-F238E27FC236}">
                <a16:creationId xmlns:a16="http://schemas.microsoft.com/office/drawing/2014/main" id="{8C17CF1B-B781-4C98-882C-B5D8B00D4FF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9590" y="647320"/>
            <a:ext cx="2653151" cy="1143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87372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4" name="object 4"/>
            <p:cNvSpPr/>
            <p:nvPr/>
          </p:nvSpPr>
          <p:spPr>
            <a:xfrm>
              <a:off x="2441448" y="2910839"/>
              <a:ext cx="4501896" cy="3581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9144000" cy="685799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688848"/>
              <a:ext cx="3837432" cy="142341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716280"/>
              <a:ext cx="3761232" cy="131978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4FB7115-8306-584E-A73F-A4964EF8A5C0}"/>
              </a:ext>
            </a:extLst>
          </p:cNvPr>
          <p:cNvSpPr txBox="1"/>
          <p:nvPr/>
        </p:nvSpPr>
        <p:spPr>
          <a:xfrm>
            <a:off x="1214414" y="1946538"/>
            <a:ext cx="67151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/>
              <a:t>Якісна</a:t>
            </a:r>
            <a:r>
              <a:rPr lang="ru-RU" sz="2000" dirty="0"/>
              <a:t> </a:t>
            </a:r>
            <a:r>
              <a:rPr lang="ru-RU" sz="2000" dirty="0" err="1"/>
              <a:t>австралійська</a:t>
            </a:r>
            <a:r>
              <a:rPr lang="ru-RU" sz="2000" dirty="0"/>
              <a:t> </a:t>
            </a:r>
            <a:r>
              <a:rPr lang="ru-RU" sz="2000" dirty="0" err="1"/>
              <a:t>посилена</a:t>
            </a:r>
            <a:r>
              <a:rPr lang="ru-RU" sz="2000" dirty="0"/>
              <a:t> </a:t>
            </a:r>
            <a:r>
              <a:rPr lang="ru-RU" sz="2000" dirty="0" err="1"/>
              <a:t>підвіска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перевіреного</a:t>
            </a:r>
            <a:r>
              <a:rPr lang="ru-RU" sz="2000" dirty="0"/>
              <a:t> часом </a:t>
            </a:r>
            <a:r>
              <a:rPr lang="ru-RU" sz="2000" dirty="0" err="1"/>
              <a:t>виробника</a:t>
            </a:r>
            <a:r>
              <a:rPr lang="ru-RU" sz="2000" dirty="0"/>
              <a:t>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OLD MAN EMU</a:t>
            </a:r>
            <a:r>
              <a:rPr lang="ru-RU" sz="2000" dirty="0"/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0">
            <a:extLst>
              <a:ext uri="{FF2B5EF4-FFF2-40B4-BE49-F238E27FC236}">
                <a16:creationId xmlns:a16="http://schemas.microsoft.com/office/drawing/2014/main" id="{90C6C225-4F6A-0846-AB93-B7A9E6837E23}"/>
              </a:ext>
            </a:extLst>
          </p:cNvPr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AFD98D-22BC-4E76-B1D1-0AEAB982A866}"/>
              </a:ext>
            </a:extLst>
          </p:cNvPr>
          <p:cNvSpPr txBox="1"/>
          <p:nvPr/>
        </p:nvSpPr>
        <p:spPr>
          <a:xfrm>
            <a:off x="1027214" y="2844469"/>
            <a:ext cx="7500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У </a:t>
            </a:r>
            <a:r>
              <a:rPr lang="ru-RU" sz="1600" dirty="0" err="1"/>
              <a:t>світильниках</a:t>
            </a:r>
            <a:r>
              <a:rPr lang="ru-RU" sz="1600" dirty="0"/>
              <a:t> </a:t>
            </a:r>
            <a:r>
              <a:rPr lang="ru-RU" sz="1600" dirty="0" err="1"/>
              <a:t>використовуються</a:t>
            </a:r>
            <a:r>
              <a:rPr lang="ru-RU" sz="1600" dirty="0"/>
              <a:t> </a:t>
            </a:r>
            <a:r>
              <a:rPr lang="ru-RU" sz="1600" dirty="0" err="1"/>
              <a:t>світлодіоди</a:t>
            </a:r>
            <a:r>
              <a:rPr lang="ru-RU" sz="1600" dirty="0"/>
              <a:t> </a:t>
            </a:r>
            <a:r>
              <a:rPr lang="ru-RU" sz="1600" dirty="0" err="1"/>
              <a:t>високої</a:t>
            </a:r>
            <a:r>
              <a:rPr lang="ru-RU" sz="1600" dirty="0"/>
              <a:t> </a:t>
            </a:r>
            <a:r>
              <a:rPr lang="ru-RU" sz="1600" dirty="0" err="1"/>
              <a:t>потужності</a:t>
            </a:r>
            <a:r>
              <a:rPr lang="ru-RU" sz="1600" dirty="0"/>
              <a:t> та </a:t>
            </a:r>
            <a:r>
              <a:rPr lang="ru-RU" sz="1600" dirty="0" err="1"/>
              <a:t>провідні</a:t>
            </a:r>
            <a:r>
              <a:rPr lang="ru-RU" sz="1600" dirty="0"/>
              <a:t> у </a:t>
            </a:r>
            <a:r>
              <a:rPr lang="ru-RU" sz="1600" dirty="0" err="1"/>
              <a:t>своєму</a:t>
            </a:r>
            <a:r>
              <a:rPr lang="ru-RU" sz="1600" dirty="0"/>
              <a:t> </a:t>
            </a:r>
            <a:r>
              <a:rPr lang="ru-RU" sz="1600" dirty="0" err="1"/>
              <a:t>класі</a:t>
            </a:r>
            <a:r>
              <a:rPr lang="ru-RU" sz="1600" dirty="0"/>
              <a:t> </a:t>
            </a:r>
            <a:r>
              <a:rPr lang="ru-RU" sz="1600" dirty="0" err="1"/>
              <a:t>системи</a:t>
            </a:r>
            <a:r>
              <a:rPr lang="ru-RU" sz="1600" dirty="0"/>
              <a:t> </a:t>
            </a:r>
            <a:r>
              <a:rPr lang="ru-RU" sz="1600" dirty="0" err="1"/>
              <a:t>відбивачів</a:t>
            </a:r>
            <a:r>
              <a:rPr lang="ru-RU" sz="1600" dirty="0"/>
              <a:t>, </a:t>
            </a:r>
            <a:r>
              <a:rPr lang="ru-RU" sz="1600" dirty="0" err="1"/>
              <a:t>розроблені</a:t>
            </a:r>
            <a:r>
              <a:rPr lang="ru-RU" sz="1600" dirty="0"/>
              <a:t> для </a:t>
            </a:r>
            <a:r>
              <a:rPr lang="ru-RU" sz="1600" dirty="0" err="1"/>
              <a:t>максимізації</a:t>
            </a:r>
            <a:r>
              <a:rPr lang="ru-RU" sz="1600" dirty="0"/>
              <a:t> </a:t>
            </a:r>
            <a:r>
              <a:rPr lang="ru-RU" sz="1600" dirty="0" err="1"/>
              <a:t>світловіддачі</a:t>
            </a:r>
            <a:r>
              <a:rPr lang="ru-RU" sz="1600" dirty="0"/>
              <a:t> в </a:t>
            </a:r>
            <a:r>
              <a:rPr lang="ru-RU" sz="1600" dirty="0" err="1"/>
              <a:t>променях</a:t>
            </a:r>
            <a:r>
              <a:rPr lang="ru-RU" sz="1600" dirty="0"/>
              <a:t> </a:t>
            </a:r>
            <a:r>
              <a:rPr lang="ru-RU" sz="1600" dirty="0" err="1"/>
              <a:t>ближнього</a:t>
            </a:r>
            <a:r>
              <a:rPr lang="ru-RU" sz="1600" dirty="0"/>
              <a:t>, </a:t>
            </a:r>
            <a:r>
              <a:rPr lang="ru-RU" sz="1600" dirty="0" err="1"/>
              <a:t>гібридного</a:t>
            </a:r>
            <a:r>
              <a:rPr lang="ru-RU" sz="1600" dirty="0"/>
              <a:t> та </a:t>
            </a:r>
            <a:r>
              <a:rPr lang="ru-RU" sz="1600" dirty="0" err="1"/>
              <a:t>дальнього</a:t>
            </a:r>
            <a:r>
              <a:rPr lang="ru-RU" sz="1600" dirty="0"/>
              <a:t> </a:t>
            </a:r>
            <a:r>
              <a:rPr lang="ru-RU" sz="1600" dirty="0" err="1"/>
              <a:t>світла</a:t>
            </a:r>
            <a:r>
              <a:rPr lang="ru-RU" sz="1600" dirty="0"/>
              <a:t>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FB3C0C-0B39-451D-81C3-421895A779C3}"/>
              </a:ext>
            </a:extLst>
          </p:cNvPr>
          <p:cNvSpPr txBox="1"/>
          <p:nvPr/>
        </p:nvSpPr>
        <p:spPr>
          <a:xfrm>
            <a:off x="1876711" y="1820323"/>
            <a:ext cx="5643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/>
              <a:t>Широкий асортимент оптики</a:t>
            </a:r>
          </a:p>
          <a:p>
            <a:pPr algn="ctr"/>
            <a:r>
              <a:rPr lang="ru-RU" sz="2400"/>
              <a:t> для </a:t>
            </a:r>
            <a:r>
              <a:rPr lang="en-US" sz="2400" b="1">
                <a:solidFill>
                  <a:schemeClr val="accent5">
                    <a:lumMod val="50000"/>
                  </a:schemeClr>
                </a:solidFill>
              </a:rPr>
              <a:t>Toyota Hilux</a:t>
            </a:r>
          </a:p>
        </p:txBody>
      </p:sp>
      <p:pic>
        <p:nvPicPr>
          <p:cNvPr id="8" name="Рисунок 7" descr="linear-6-.jpg">
            <a:extLst>
              <a:ext uri="{FF2B5EF4-FFF2-40B4-BE49-F238E27FC236}">
                <a16:creationId xmlns:a16="http://schemas.microsoft.com/office/drawing/2014/main" id="{35BE6F67-B36E-4306-847A-75EB9ED902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154" y="4401551"/>
            <a:ext cx="3571900" cy="1114433"/>
          </a:xfrm>
          <a:prstGeom prst="rect">
            <a:avLst/>
          </a:prstGeom>
        </p:spPr>
      </p:pic>
      <p:pic>
        <p:nvPicPr>
          <p:cNvPr id="9" name="Рисунок 8" descr="linear-12.jpg">
            <a:extLst>
              <a:ext uri="{FF2B5EF4-FFF2-40B4-BE49-F238E27FC236}">
                <a16:creationId xmlns:a16="http://schemas.microsoft.com/office/drawing/2014/main" id="{ABE3209B-F155-433D-B94F-8C61CDC1ED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212" y="5473121"/>
            <a:ext cx="5000628" cy="1260158"/>
          </a:xfrm>
          <a:prstGeom prst="rect">
            <a:avLst/>
          </a:prstGeom>
        </p:spPr>
      </p:pic>
      <p:pic>
        <p:nvPicPr>
          <p:cNvPr id="10" name="Рисунок 9" descr="linear_6_b.jpg">
            <a:extLst>
              <a:ext uri="{FF2B5EF4-FFF2-40B4-BE49-F238E27FC236}">
                <a16:creationId xmlns:a16="http://schemas.microsoft.com/office/drawing/2014/main" id="{B1056B3C-531A-4064-A2CA-2D25C8C36E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1003" y="4046641"/>
            <a:ext cx="3674796" cy="242887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66C6E9B-596E-4E83-9AA2-933133C0E2E4}"/>
              </a:ext>
            </a:extLst>
          </p:cNvPr>
          <p:cNvSpPr txBox="1"/>
          <p:nvPr/>
        </p:nvSpPr>
        <p:spPr>
          <a:xfrm>
            <a:off x="1132344" y="3901485"/>
            <a:ext cx="285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tx2"/>
                </a:solidFill>
              </a:rPr>
              <a:t>LAZER </a:t>
            </a:r>
            <a:r>
              <a:rPr lang="en-US" sz="2400">
                <a:solidFill>
                  <a:schemeClr val="tx2"/>
                </a:solidFill>
              </a:rPr>
              <a:t>Linear</a:t>
            </a:r>
            <a:endParaRPr lang="ru-RU" sz="2400">
              <a:solidFill>
                <a:schemeClr val="tx2"/>
              </a:solidFill>
            </a:endParaRPr>
          </a:p>
        </p:txBody>
      </p:sp>
      <p:pic>
        <p:nvPicPr>
          <p:cNvPr id="12" name="Рисунок 4">
            <a:extLst>
              <a:ext uri="{FF2B5EF4-FFF2-40B4-BE49-F238E27FC236}">
                <a16:creationId xmlns:a16="http://schemas.microsoft.com/office/drawing/2014/main" id="{E9618AA1-38B6-4B5C-BFA0-5F506E3632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212" y="124721"/>
            <a:ext cx="2653151" cy="1143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9919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23682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72211" y="2201671"/>
            <a:ext cx="2058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44526A"/>
                </a:solidFill>
                <a:latin typeface="Carlito"/>
                <a:cs typeface="Carlito"/>
              </a:rPr>
              <a:t>LAZER </a:t>
            </a:r>
            <a:r>
              <a:rPr sz="1800" spc="-40" dirty="0">
                <a:solidFill>
                  <a:srgbClr val="44526A"/>
                </a:solidFill>
                <a:latin typeface="Carlito"/>
                <a:cs typeface="Carlito"/>
              </a:rPr>
              <a:t>Triple-R</a:t>
            </a:r>
            <a:r>
              <a:rPr sz="1800" spc="-60" dirty="0">
                <a:solidFill>
                  <a:srgbClr val="44526A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44526A"/>
                </a:solidFill>
                <a:latin typeface="Carlito"/>
                <a:cs typeface="Carlito"/>
              </a:rPr>
              <a:t>RANGE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4255" y="2694432"/>
            <a:ext cx="2246376" cy="1143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7639" y="4148328"/>
            <a:ext cx="2798064" cy="17861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689984" y="2201671"/>
            <a:ext cx="20110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44526A"/>
                </a:solidFill>
                <a:latin typeface="Carlito"/>
                <a:cs typeface="Carlito"/>
              </a:rPr>
              <a:t>LAZER </a:t>
            </a:r>
            <a:r>
              <a:rPr sz="1800" spc="-30" dirty="0">
                <a:solidFill>
                  <a:srgbClr val="44526A"/>
                </a:solidFill>
                <a:latin typeface="Carlito"/>
                <a:cs typeface="Carlito"/>
              </a:rPr>
              <a:t>ST</a:t>
            </a:r>
            <a:r>
              <a:rPr sz="1800" spc="-150" dirty="0">
                <a:solidFill>
                  <a:srgbClr val="44526A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44526A"/>
                </a:solidFill>
                <a:latin typeface="Carlito"/>
                <a:cs typeface="Carlito"/>
              </a:rPr>
              <a:t>EVOLUTION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739896" y="2694432"/>
            <a:ext cx="2060448" cy="11734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10128" y="4148328"/>
            <a:ext cx="2798064" cy="17861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656069" y="2213228"/>
            <a:ext cx="20720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44526A"/>
                </a:solidFill>
                <a:latin typeface="Carlito"/>
                <a:cs typeface="Carlito"/>
              </a:rPr>
              <a:t>LAZER </a:t>
            </a:r>
            <a:r>
              <a:rPr sz="1800" spc="-30" dirty="0">
                <a:solidFill>
                  <a:srgbClr val="44526A"/>
                </a:solidFill>
                <a:latin typeface="Carlito"/>
                <a:cs typeface="Carlito"/>
              </a:rPr>
              <a:t>ST </a:t>
            </a:r>
            <a:r>
              <a:rPr sz="1800" spc="-5" dirty="0">
                <a:solidFill>
                  <a:srgbClr val="44526A"/>
                </a:solidFill>
                <a:latin typeface="Carlito"/>
                <a:cs typeface="Carlito"/>
              </a:rPr>
              <a:t>12</a:t>
            </a:r>
            <a:r>
              <a:rPr sz="1800" spc="-90" dirty="0">
                <a:solidFill>
                  <a:srgbClr val="44526A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44526A"/>
                </a:solidFill>
                <a:latin typeface="Carlito"/>
                <a:cs typeface="Carlito"/>
              </a:rPr>
              <a:t>Evolution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309359" y="4078223"/>
            <a:ext cx="2715767" cy="18470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321552" y="2941320"/>
            <a:ext cx="2670048" cy="6492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5474208" y="88392"/>
            <a:ext cx="3670300" cy="1423670"/>
            <a:chOff x="5474208" y="88392"/>
            <a:chExt cx="3670300" cy="1423670"/>
          </a:xfrm>
        </p:grpSpPr>
        <p:sp>
          <p:nvSpPr>
            <p:cNvPr id="13" name="object 13"/>
            <p:cNvSpPr/>
            <p:nvPr/>
          </p:nvSpPr>
          <p:spPr>
            <a:xfrm>
              <a:off x="5474208" y="88392"/>
              <a:ext cx="3669791" cy="142341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501640" y="115824"/>
              <a:ext cx="3642360" cy="131978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23682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97152" y="2764535"/>
            <a:ext cx="2054352" cy="12862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27175" y="4376928"/>
            <a:ext cx="3224783" cy="20726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827022" y="2268473"/>
            <a:ext cx="15855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44526A"/>
                </a:solidFill>
                <a:latin typeface="Carlito"/>
                <a:cs typeface="Carlito"/>
              </a:rPr>
              <a:t>LAZER </a:t>
            </a:r>
            <a:r>
              <a:rPr sz="1800" spc="-10" dirty="0">
                <a:solidFill>
                  <a:srgbClr val="44526A"/>
                </a:solidFill>
                <a:latin typeface="Carlito"/>
                <a:cs typeface="Carlito"/>
              </a:rPr>
              <a:t>RS</a:t>
            </a:r>
            <a:r>
              <a:rPr sz="1800" spc="-180" dirty="0">
                <a:solidFill>
                  <a:srgbClr val="44526A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44526A"/>
                </a:solidFill>
                <a:latin typeface="Carlito"/>
                <a:cs typeface="Carlito"/>
              </a:rPr>
              <a:t>RANGE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955791" y="2548127"/>
            <a:ext cx="1414271" cy="15727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680964" y="2268473"/>
            <a:ext cx="20046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44526A"/>
                </a:solidFill>
                <a:latin typeface="Carlito"/>
                <a:cs typeface="Carlito"/>
              </a:rPr>
              <a:t>LAZER </a:t>
            </a:r>
            <a:r>
              <a:rPr sz="1800" dirty="0">
                <a:solidFill>
                  <a:srgbClr val="44526A"/>
                </a:solidFill>
                <a:latin typeface="Carlito"/>
                <a:cs typeface="Carlito"/>
              </a:rPr>
              <a:t>UTILITY</a:t>
            </a:r>
            <a:r>
              <a:rPr sz="1800" spc="-210" dirty="0">
                <a:solidFill>
                  <a:srgbClr val="44526A"/>
                </a:solidFill>
                <a:latin typeface="Carlito"/>
                <a:cs typeface="Carlito"/>
              </a:rPr>
              <a:t> </a:t>
            </a:r>
            <a:r>
              <a:rPr sz="1800" spc="-5" dirty="0">
                <a:solidFill>
                  <a:srgbClr val="44526A"/>
                </a:solidFill>
                <a:latin typeface="Carlito"/>
                <a:cs typeface="Carlito"/>
              </a:rPr>
              <a:t>SERIES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026152" y="4376928"/>
            <a:ext cx="3285744" cy="20391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0" y="688848"/>
            <a:ext cx="3837940" cy="1423670"/>
            <a:chOff x="0" y="688848"/>
            <a:chExt cx="3837940" cy="1423670"/>
          </a:xfrm>
        </p:grpSpPr>
        <p:sp>
          <p:nvSpPr>
            <p:cNvPr id="10" name="object 10"/>
            <p:cNvSpPr/>
            <p:nvPr/>
          </p:nvSpPr>
          <p:spPr>
            <a:xfrm>
              <a:off x="0" y="688848"/>
              <a:ext cx="3837432" cy="14234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716280"/>
              <a:ext cx="3761232" cy="131978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23682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07136" y="2938272"/>
            <a:ext cx="3112007" cy="12832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52415" y="3011423"/>
            <a:ext cx="1837943" cy="10210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75704" y="3005327"/>
            <a:ext cx="1676400" cy="10027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144259" y="2510485"/>
            <a:ext cx="10287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44526A"/>
                </a:solidFill>
                <a:latin typeface="Carlito"/>
                <a:cs typeface="Carlito"/>
              </a:rPr>
              <a:t>CARBON-2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55089" y="2510485"/>
            <a:ext cx="10293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44526A"/>
                </a:solidFill>
                <a:latin typeface="Carlito"/>
                <a:cs typeface="Carlito"/>
              </a:rPr>
              <a:t>CARBON-6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31063" y="5205984"/>
            <a:ext cx="8790940" cy="1310640"/>
            <a:chOff x="131063" y="5205984"/>
            <a:chExt cx="8790940" cy="1310640"/>
          </a:xfrm>
        </p:grpSpPr>
        <p:sp>
          <p:nvSpPr>
            <p:cNvPr id="9" name="object 9"/>
            <p:cNvSpPr/>
            <p:nvPr/>
          </p:nvSpPr>
          <p:spPr>
            <a:xfrm>
              <a:off x="4632960" y="5367528"/>
              <a:ext cx="4288536" cy="111252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31063" y="5205984"/>
              <a:ext cx="4572000" cy="131064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6286880" y="4798567"/>
            <a:ext cx="11455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0" dirty="0">
                <a:solidFill>
                  <a:srgbClr val="44526A"/>
                </a:solidFill>
                <a:latin typeface="Carlito"/>
                <a:cs typeface="Carlito"/>
              </a:rPr>
              <a:t>C</a:t>
            </a:r>
            <a:r>
              <a:rPr sz="1800" b="1" spc="-35" dirty="0">
                <a:solidFill>
                  <a:srgbClr val="44526A"/>
                </a:solidFill>
                <a:latin typeface="Carlito"/>
                <a:cs typeface="Carlito"/>
              </a:rPr>
              <a:t>A</a:t>
            </a:r>
            <a:r>
              <a:rPr sz="1800" b="1" spc="-10" dirty="0">
                <a:solidFill>
                  <a:srgbClr val="44526A"/>
                </a:solidFill>
                <a:latin typeface="Carlito"/>
                <a:cs typeface="Carlito"/>
              </a:rPr>
              <a:t>R</a:t>
            </a:r>
            <a:r>
              <a:rPr sz="1800" b="1" spc="-5" dirty="0">
                <a:solidFill>
                  <a:srgbClr val="44526A"/>
                </a:solidFill>
                <a:latin typeface="Carlito"/>
                <a:cs typeface="Carlito"/>
              </a:rPr>
              <a:t>B</a:t>
            </a:r>
            <a:r>
              <a:rPr sz="1800" b="1" spc="5" dirty="0">
                <a:solidFill>
                  <a:srgbClr val="44526A"/>
                </a:solidFill>
                <a:latin typeface="Carlito"/>
                <a:cs typeface="Carlito"/>
              </a:rPr>
              <a:t>O</a:t>
            </a:r>
            <a:r>
              <a:rPr sz="1800" b="1" spc="-10" dirty="0">
                <a:solidFill>
                  <a:srgbClr val="44526A"/>
                </a:solidFill>
                <a:latin typeface="Carlito"/>
                <a:cs typeface="Carlito"/>
              </a:rPr>
              <a:t>N</a:t>
            </a:r>
            <a:r>
              <a:rPr sz="1800" b="1" dirty="0">
                <a:solidFill>
                  <a:srgbClr val="44526A"/>
                </a:solidFill>
                <a:latin typeface="Carlito"/>
                <a:cs typeface="Carlito"/>
              </a:rPr>
              <a:t>-20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855089" y="4798567"/>
            <a:ext cx="11449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44526A"/>
                </a:solidFill>
                <a:latin typeface="Carlito"/>
                <a:cs typeface="Carlito"/>
              </a:rPr>
              <a:t>CARBON-</a:t>
            </a:r>
            <a:r>
              <a:rPr lang="uk-UA" sz="1800" b="1" spc="-10" dirty="0">
                <a:solidFill>
                  <a:srgbClr val="44526A"/>
                </a:solidFill>
                <a:latin typeface="Carlito"/>
                <a:cs typeface="Carlito"/>
              </a:rPr>
              <a:t>16</a:t>
            </a:r>
            <a:endParaRPr sz="1800" dirty="0">
              <a:latin typeface="Carlito"/>
              <a:cs typeface="Carlito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6173964" y="268231"/>
            <a:ext cx="3837940" cy="1423670"/>
            <a:chOff x="0" y="688848"/>
            <a:chExt cx="3837940" cy="1423670"/>
          </a:xfrm>
        </p:grpSpPr>
        <p:sp>
          <p:nvSpPr>
            <p:cNvPr id="14" name="object 14"/>
            <p:cNvSpPr/>
            <p:nvPr/>
          </p:nvSpPr>
          <p:spPr>
            <a:xfrm>
              <a:off x="0" y="688848"/>
              <a:ext cx="3837432" cy="142341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716280"/>
              <a:ext cx="3761232" cy="131978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2">
            <a:extLst>
              <a:ext uri="{FF2B5EF4-FFF2-40B4-BE49-F238E27FC236}">
                <a16:creationId xmlns:a16="http://schemas.microsoft.com/office/drawing/2014/main" id="{0EB0B56B-8CDE-C54C-A64D-BBE314A175E0}"/>
              </a:ext>
            </a:extLst>
          </p:cNvPr>
          <p:cNvSpPr/>
          <p:nvPr/>
        </p:nvSpPr>
        <p:spPr>
          <a:xfrm>
            <a:off x="0" y="0"/>
            <a:ext cx="9144000" cy="2362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14B0E0-5001-4A62-99F8-6FB835C450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435" y="3179239"/>
            <a:ext cx="2856385" cy="1517964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8BA63D4-2CED-4532-BA59-2D50CDD12B15}"/>
              </a:ext>
            </a:extLst>
          </p:cNvPr>
          <p:cNvSpPr/>
          <p:nvPr/>
        </p:nvSpPr>
        <p:spPr>
          <a:xfrm>
            <a:off x="2286000" y="1646701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err="1"/>
              <a:t>Лебідка</a:t>
            </a:r>
            <a:r>
              <a:rPr lang="ru-RU" sz="2000" dirty="0"/>
              <a:t> </a:t>
            </a:r>
            <a:r>
              <a:rPr lang="ru-RU" sz="2000" dirty="0" err="1"/>
              <a:t>автомобільна</a:t>
            </a:r>
            <a:r>
              <a:rPr lang="ru-RU" sz="2000" dirty="0"/>
              <a:t> </a:t>
            </a:r>
            <a:r>
              <a:rPr lang="ru-RU" sz="2000" dirty="0" err="1"/>
              <a:t>електрична</a:t>
            </a:r>
            <a:r>
              <a:rPr lang="ru-RU" sz="2000" dirty="0"/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Dragon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Winch</a:t>
            </a:r>
            <a:r>
              <a:rPr lang="ru-RU" sz="2400" b="1" dirty="0">
                <a:solidFill>
                  <a:schemeClr val="tx2"/>
                </a:solidFill>
              </a:rPr>
              <a:t> DWM 12000 HD</a:t>
            </a:r>
          </a:p>
          <a:p>
            <a:br>
              <a:rPr lang="ru-RU" sz="2000" dirty="0"/>
            </a:b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116967E-50DE-4888-8ADE-AA78479EDC65}"/>
              </a:ext>
            </a:extLst>
          </p:cNvPr>
          <p:cNvSpPr/>
          <p:nvPr/>
        </p:nvSpPr>
        <p:spPr>
          <a:xfrm>
            <a:off x="4114800" y="3179239"/>
            <a:ext cx="435645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Перевага</a:t>
            </a:r>
            <a:r>
              <a:rPr lang="ru-RU" b="1" dirty="0"/>
              <a:t>: </a:t>
            </a:r>
            <a:r>
              <a:rPr lang="ru-RU" dirty="0"/>
              <a:t>невелика вага </a:t>
            </a:r>
            <a:r>
              <a:rPr lang="ru-RU" dirty="0" err="1"/>
              <a:t>порівняно</a:t>
            </a:r>
            <a:r>
              <a:rPr lang="ru-RU" dirty="0"/>
              <a:t> з аналогами за </a:t>
            </a:r>
            <a:r>
              <a:rPr lang="ru-RU" dirty="0" err="1"/>
              <a:t>стабільно</a:t>
            </a:r>
            <a:r>
              <a:rPr lang="ru-RU" dirty="0"/>
              <a:t> </a:t>
            </a:r>
            <a:r>
              <a:rPr lang="ru-RU" dirty="0" err="1"/>
              <a:t>високого</a:t>
            </a:r>
            <a:r>
              <a:rPr lang="ru-RU" dirty="0"/>
              <a:t> тягового </a:t>
            </a:r>
            <a:r>
              <a:rPr lang="ru-RU" dirty="0" err="1"/>
              <a:t>зусилля</a:t>
            </a:r>
            <a:r>
              <a:rPr lang="ru-RU" dirty="0"/>
              <a:t>. </a:t>
            </a:r>
            <a:r>
              <a:rPr lang="ru-RU" dirty="0" err="1"/>
              <a:t>Швидкість</a:t>
            </a:r>
            <a:r>
              <a:rPr lang="ru-RU" dirty="0"/>
              <a:t> </a:t>
            </a:r>
            <a:r>
              <a:rPr lang="ru-RU" dirty="0" err="1"/>
              <a:t>змотування</a:t>
            </a:r>
            <a:r>
              <a:rPr lang="ru-RU" dirty="0"/>
              <a:t> троса </a:t>
            </a:r>
            <a:r>
              <a:rPr lang="ru-RU" dirty="0" err="1"/>
              <a:t>перебуває</a:t>
            </a:r>
            <a:r>
              <a:rPr lang="ru-RU" dirty="0"/>
              <a:t> на тому ж </a:t>
            </a:r>
            <a:r>
              <a:rPr lang="ru-RU" dirty="0" err="1"/>
              <a:t>рівні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й у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іменитих</a:t>
            </a:r>
            <a:r>
              <a:rPr lang="ru-RU" dirty="0"/>
              <a:t> марок. </a:t>
            </a:r>
            <a:endParaRPr lang="en-US" dirty="0"/>
          </a:p>
          <a:p>
            <a:r>
              <a:rPr lang="ru-RU" dirty="0"/>
              <a:t>При </a:t>
            </a:r>
            <a:r>
              <a:rPr lang="ru-RU" dirty="0" err="1"/>
              <a:t>цьому</a:t>
            </a:r>
            <a:r>
              <a:rPr lang="ru-RU" dirty="0"/>
              <a:t> DWM 12000 HD – одна з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компактних</a:t>
            </a:r>
            <a:r>
              <a:rPr lang="ru-RU" dirty="0"/>
              <a:t> моделей. </a:t>
            </a:r>
            <a:r>
              <a:rPr lang="ru-RU" dirty="0" err="1"/>
              <a:t>Оптимальне</a:t>
            </a:r>
            <a:r>
              <a:rPr lang="ru-RU" dirty="0"/>
              <a:t> </a:t>
            </a:r>
            <a:r>
              <a:rPr lang="ru-RU" dirty="0" err="1"/>
              <a:t>співвідношення</a:t>
            </a:r>
            <a:r>
              <a:rPr lang="ru-RU" dirty="0"/>
              <a:t> "</a:t>
            </a:r>
            <a:r>
              <a:rPr lang="ru-RU" dirty="0" err="1"/>
              <a:t>Ціна-якість</a:t>
            </a:r>
            <a:r>
              <a:rPr lang="ru-RU" dirty="0"/>
              <a:t>".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96B0A9-5E67-407B-9E13-8D483B23D1FF}"/>
              </a:ext>
            </a:extLst>
          </p:cNvPr>
          <p:cNvSpPr/>
          <p:nvPr/>
        </p:nvSpPr>
        <p:spPr>
          <a:xfrm>
            <a:off x="105305" y="5908270"/>
            <a:ext cx="89333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>
                <a:solidFill>
                  <a:schemeClr val="tx2"/>
                </a:solidFill>
              </a:rPr>
              <a:t>Чому не бути готовим до будь-яких сюрпризів, які нам готує подорож? </a:t>
            </a:r>
            <a:endParaRPr lang="en-US" b="1">
              <a:solidFill>
                <a:schemeClr val="tx2"/>
              </a:solidFill>
            </a:endParaRPr>
          </a:p>
          <a:p>
            <a:pPr algn="ctr"/>
            <a:r>
              <a:rPr lang="ru-RU" b="1">
                <a:solidFill>
                  <a:schemeClr val="tx2"/>
                </a:solidFill>
              </a:rPr>
              <a:t>Будь-яке бездоріжжя не буде для вас перешкодою.</a:t>
            </a:r>
          </a:p>
        </p:txBody>
      </p:sp>
      <p:pic>
        <p:nvPicPr>
          <p:cNvPr id="11" name="Рисунок 4">
            <a:extLst>
              <a:ext uri="{FF2B5EF4-FFF2-40B4-BE49-F238E27FC236}">
                <a16:creationId xmlns:a16="http://schemas.microsoft.com/office/drawing/2014/main" id="{C3866CEA-1B37-456F-A9EE-6FA28D41AB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316910"/>
            <a:ext cx="2653151" cy="1143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37669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object 4">
            <a:extLst>
              <a:ext uri="{FF2B5EF4-FFF2-40B4-BE49-F238E27FC236}">
                <a16:creationId xmlns:a16="http://schemas.microsoft.com/office/drawing/2014/main" id="{5B647E53-676F-9D47-8CBD-342C8BF6DA1D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1" name="object 5">
              <a:extLst>
                <a:ext uri="{FF2B5EF4-FFF2-40B4-BE49-F238E27FC236}">
                  <a16:creationId xmlns:a16="http://schemas.microsoft.com/office/drawing/2014/main" id="{5530141C-EFB1-E34B-8F70-C68ABB77DD2C}"/>
                </a:ext>
              </a:extLst>
            </p:cNvPr>
            <p:cNvSpPr/>
            <p:nvPr/>
          </p:nvSpPr>
          <p:spPr>
            <a:xfrm>
              <a:off x="0" y="0"/>
              <a:ext cx="9144000" cy="685799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6">
              <a:extLst>
                <a:ext uri="{FF2B5EF4-FFF2-40B4-BE49-F238E27FC236}">
                  <a16:creationId xmlns:a16="http://schemas.microsoft.com/office/drawing/2014/main" id="{4EB1332E-C437-2348-9F84-BC14C95BA0A0}"/>
                </a:ext>
              </a:extLst>
            </p:cNvPr>
            <p:cNvSpPr/>
            <p:nvPr/>
          </p:nvSpPr>
          <p:spPr>
            <a:xfrm>
              <a:off x="0" y="688848"/>
              <a:ext cx="3837432" cy="14234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7">
              <a:extLst>
                <a:ext uri="{FF2B5EF4-FFF2-40B4-BE49-F238E27FC236}">
                  <a16:creationId xmlns:a16="http://schemas.microsoft.com/office/drawing/2014/main" id="{FC9392C7-418A-2D4A-AC77-67B18BB7FC20}"/>
                </a:ext>
              </a:extLst>
            </p:cNvPr>
            <p:cNvSpPr/>
            <p:nvPr/>
          </p:nvSpPr>
          <p:spPr>
            <a:xfrm>
              <a:off x="0" y="716280"/>
              <a:ext cx="3761232" cy="131978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1D88B98-F5BE-DF44-93AF-D1215010F1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450" y="2286000"/>
            <a:ext cx="8547100" cy="13081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</TotalTime>
  <Words>249</Words>
  <Application>Microsoft Macintosh PowerPoint</Application>
  <PresentationFormat>Экран (4:3)</PresentationFormat>
  <Paragraphs>44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Carlito</vt:lpstr>
      <vt:lpstr>Helvetica Neue</vt:lpstr>
      <vt:lpstr>Trebuchet MS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Висувний піддон для Mitsubishi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Krautsev I</cp:lastModifiedBy>
  <cp:revision>3</cp:revision>
  <dcterms:created xsi:type="dcterms:W3CDTF">2023-01-23T11:31:51Z</dcterms:created>
  <dcterms:modified xsi:type="dcterms:W3CDTF">2023-01-24T12:57:26Z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2020-04-06T00:00:00Z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2023-01-23T00:00:00Z</vt:filetime>
  </property>
</Properties>
</file>