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74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9144000" cy="6858000" type="screen4x3"/>
  <p:notesSz cx="9144000" cy="6858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369"/>
    <p:restoredTop sz="94628"/>
  </p:normalViewPr>
  <p:slideViewPr>
    <p:cSldViewPr>
      <p:cViewPr>
        <p:scale>
          <a:sx n="100" d="100"/>
          <a:sy n="100" d="100"/>
        </p:scale>
        <p:origin x="1480" y="48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3981" cy="217068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106678" y="99047"/>
            <a:ext cx="2755390" cy="124511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132586" y="124967"/>
            <a:ext cx="2653269" cy="114299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012933" y="2264548"/>
            <a:ext cx="5118132" cy="7975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00" b="1" i="0">
                <a:solidFill>
                  <a:srgbClr val="525B69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1/24/23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200" b="1" i="0">
                <a:solidFill>
                  <a:srgbClr val="525B69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1/24/23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200" b="1" i="0">
                <a:solidFill>
                  <a:srgbClr val="525B69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1/24/23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200" b="1" i="0">
                <a:solidFill>
                  <a:srgbClr val="525B69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1/24/23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1/24/23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69174" y="2257417"/>
            <a:ext cx="8405650" cy="10560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00" b="1" i="0">
                <a:solidFill>
                  <a:srgbClr val="525B69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57200" y="1577340"/>
            <a:ext cx="82296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1/24/23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3.jp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7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g"/><Relationship Id="rId5" Type="http://schemas.openxmlformats.org/officeDocument/2006/relationships/image" Target="../media/image45.jp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g"/><Relationship Id="rId3" Type="http://schemas.openxmlformats.org/officeDocument/2006/relationships/image" Target="../media/image49.jpg"/><Relationship Id="rId7" Type="http://schemas.openxmlformats.org/officeDocument/2006/relationships/image" Target="../media/image3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png"/><Relationship Id="rId5" Type="http://schemas.openxmlformats.org/officeDocument/2006/relationships/image" Target="../media/image51.jpg"/><Relationship Id="rId10" Type="http://schemas.openxmlformats.org/officeDocument/2006/relationships/image" Target="../media/image54.jpg"/><Relationship Id="rId4" Type="http://schemas.openxmlformats.org/officeDocument/2006/relationships/image" Target="../media/image50.jpg"/><Relationship Id="rId9" Type="http://schemas.openxmlformats.org/officeDocument/2006/relationships/image" Target="../media/image5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7.jpg"/><Relationship Id="rId5" Type="http://schemas.openxmlformats.org/officeDocument/2006/relationships/image" Target="../media/image56.jp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g"/><Relationship Id="rId3" Type="http://schemas.openxmlformats.org/officeDocument/2006/relationships/image" Target="../media/image59.jpg"/><Relationship Id="rId7" Type="http://schemas.openxmlformats.org/officeDocument/2006/relationships/image" Target="../media/image3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png"/><Relationship Id="rId5" Type="http://schemas.openxmlformats.org/officeDocument/2006/relationships/image" Target="../media/image61.jpg"/><Relationship Id="rId4" Type="http://schemas.openxmlformats.org/officeDocument/2006/relationships/image" Target="../media/image6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5.jpg"/><Relationship Id="rId5" Type="http://schemas.openxmlformats.org/officeDocument/2006/relationships/image" Target="../media/image64.jp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8.jpg"/><Relationship Id="rId4" Type="http://schemas.openxmlformats.org/officeDocument/2006/relationships/image" Target="../media/image67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5.png"/><Relationship Id="rId7" Type="http://schemas.openxmlformats.org/officeDocument/2006/relationships/hyperlink" Target="mailto:vnedorognik@gmail.com" TargetMode="External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Relationship Id="rId9" Type="http://schemas.openxmlformats.org/officeDocument/2006/relationships/image" Target="../media/image74.tif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2.png"/><Relationship Id="rId7" Type="http://schemas.openxmlformats.org/officeDocument/2006/relationships/image" Target="../media/image21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10" Type="http://schemas.openxmlformats.org/officeDocument/2006/relationships/image" Target="../media/image24.jpg"/><Relationship Id="rId4" Type="http://schemas.openxmlformats.org/officeDocument/2006/relationships/image" Target="../media/image3.png"/><Relationship Id="rId9" Type="http://schemas.openxmlformats.org/officeDocument/2006/relationships/image" Target="../media/image23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6.jpg"/><Relationship Id="rId7" Type="http://schemas.openxmlformats.org/officeDocument/2006/relationships/image" Target="../media/image2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1.jpg"/><Relationship Id="rId7" Type="http://schemas.openxmlformats.org/officeDocument/2006/relationships/image" Target="../media/image35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32.jpg"/><Relationship Id="rId9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tiff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9143981" cy="685798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3168393"/>
              <a:ext cx="9143981" cy="368959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77599" y="5667436"/>
            <a:ext cx="451421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Isuzu</a:t>
            </a:r>
            <a:r>
              <a:rPr sz="6000" spc="-10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600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D-Max</a:t>
            </a:r>
            <a:endParaRPr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03733" y="4669565"/>
            <a:ext cx="3476083" cy="14981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2171065"/>
            <a:chOff x="0" y="0"/>
            <a:chExt cx="9144000" cy="2171065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9143981" cy="217070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06678" y="99047"/>
              <a:ext cx="2755390" cy="124511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32586" y="124967"/>
              <a:ext cx="2653269" cy="114299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746587" y="2355274"/>
            <a:ext cx="7748905" cy="837408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065" marR="5080" indent="-635" algn="ctr">
              <a:lnSpc>
                <a:spcPct val="99300"/>
              </a:lnSpc>
              <a:spcBef>
                <a:spcPts val="114"/>
              </a:spcBef>
              <a:tabLst>
                <a:tab pos="6003290" algn="l"/>
              </a:tabLst>
            </a:pPr>
            <a:r>
              <a:rPr spc="-10" dirty="0">
                <a:latin typeface="Carlito"/>
                <a:cs typeface="Carlito"/>
              </a:rPr>
              <a:t>"</a:t>
            </a:r>
            <a:r>
              <a:rPr spc="-10" dirty="0" err="1"/>
              <a:t>Кенгурятник</a:t>
            </a:r>
            <a:r>
              <a:rPr lang="uk-UA" spc="-10" dirty="0" err="1"/>
              <a:t>и</a:t>
            </a:r>
            <a:r>
              <a:rPr spc="-10" dirty="0">
                <a:latin typeface="Carlito"/>
                <a:cs typeface="Carlito"/>
              </a:rPr>
              <a:t>" </a:t>
            </a:r>
            <a:r>
              <a:rPr lang="ru-UA" sz="3200" b="1" i="0" spc="-5" dirty="0">
                <a:solidFill>
                  <a:srgbClr val="1F4D79"/>
                </a:solidFill>
                <a:effectLst/>
                <a:latin typeface="Carlito"/>
                <a:ea typeface="+mj-ea"/>
                <a:cs typeface="Carlito"/>
              </a:rPr>
              <a:t>Can</a:t>
            </a:r>
            <a:r>
              <a:rPr lang="ru-UA" sz="3200" b="1" i="0" dirty="0">
                <a:solidFill>
                  <a:srgbClr val="1F4D79"/>
                </a:solidFill>
                <a:effectLst/>
                <a:latin typeface="Carlito"/>
                <a:ea typeface="+mj-ea"/>
                <a:cs typeface="Carlito"/>
              </a:rPr>
              <a:t> </a:t>
            </a:r>
            <a:r>
              <a:rPr lang="ru-UA" sz="3200" b="1" i="0" spc="-5" dirty="0">
                <a:solidFill>
                  <a:srgbClr val="1F4D79"/>
                </a:solidFill>
                <a:effectLst/>
                <a:latin typeface="Carlito"/>
                <a:ea typeface="+mj-ea"/>
                <a:cs typeface="Carlito"/>
              </a:rPr>
              <a:t>Otomotiv</a:t>
            </a:r>
            <a:r>
              <a:rPr lang="en-GB" sz="3200" b="1" i="0" spc="-5" dirty="0">
                <a:solidFill>
                  <a:srgbClr val="1F4D79"/>
                </a:solidFill>
                <a:effectLst/>
                <a:latin typeface="Carlito"/>
                <a:ea typeface="+mj-ea"/>
                <a:cs typeface="Carlito"/>
              </a:rPr>
              <a:t> </a:t>
            </a:r>
            <a:r>
              <a:rPr lang="uk-UA" spc="-5" dirty="0"/>
              <a:t>забезпечать</a:t>
            </a:r>
            <a:r>
              <a:rPr spc="-5" dirty="0"/>
              <a:t> </a:t>
            </a:r>
            <a:r>
              <a:rPr lang="uk-UA" spc="-10" dirty="0"/>
              <a:t>надійний</a:t>
            </a:r>
            <a:r>
              <a:rPr spc="-10" dirty="0"/>
              <a:t> </a:t>
            </a:r>
            <a:r>
              <a:rPr spc="-10" dirty="0" err="1"/>
              <a:t>захист</a:t>
            </a:r>
            <a:r>
              <a:rPr spc="-10" dirty="0"/>
              <a:t> </a:t>
            </a:r>
            <a:r>
              <a:rPr spc="-5" dirty="0" err="1"/>
              <a:t>переднього</a:t>
            </a:r>
            <a:r>
              <a:rPr spc="-5" dirty="0"/>
              <a:t> </a:t>
            </a:r>
            <a:r>
              <a:rPr spc="-10" dirty="0" err="1"/>
              <a:t>бампер</a:t>
            </a:r>
            <a:r>
              <a:rPr lang="ru-RU" spc="-10" dirty="0"/>
              <a:t>а</a:t>
            </a:r>
            <a:r>
              <a:rPr spc="-200" dirty="0">
                <a:latin typeface="Carlito"/>
                <a:cs typeface="Carlito"/>
              </a:rPr>
              <a:t> </a:t>
            </a:r>
            <a:r>
              <a:rPr dirty="0" err="1"/>
              <a:t>на</a:t>
            </a:r>
            <a:r>
              <a:rPr dirty="0"/>
              <a:t> </a:t>
            </a:r>
            <a:r>
              <a:rPr spc="-15" dirty="0" err="1"/>
              <a:t>ваш</a:t>
            </a:r>
            <a:r>
              <a:rPr spc="-315" dirty="0"/>
              <a:t> </a:t>
            </a:r>
            <a:r>
              <a:rPr spc="-10" dirty="0" err="1"/>
              <a:t>смак</a:t>
            </a:r>
            <a:r>
              <a:rPr spc="-10" dirty="0">
                <a:latin typeface="Carlito"/>
                <a:cs typeface="Carlito"/>
              </a:rPr>
              <a:t>.</a:t>
            </a:r>
            <a:endParaRPr sz="2900" dirty="0">
              <a:latin typeface="Carlito"/>
              <a:cs typeface="Carlito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24754" y="3762692"/>
            <a:ext cx="3943762" cy="258606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853590" y="3767617"/>
            <a:ext cx="3880442" cy="257621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2231390"/>
            <a:chOff x="0" y="0"/>
            <a:chExt cx="9144000" cy="223139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9143981" cy="223112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06678" y="99047"/>
              <a:ext cx="2755390" cy="124511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32586" y="124967"/>
              <a:ext cx="2653269" cy="114299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074288" y="2424968"/>
            <a:ext cx="7009765" cy="1027430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2065" marR="5080" algn="ctr">
              <a:lnSpc>
                <a:spcPts val="2620"/>
              </a:lnSpc>
              <a:spcBef>
                <a:spcPts val="200"/>
              </a:spcBef>
            </a:pPr>
            <a:r>
              <a:rPr spc="-10" dirty="0"/>
              <a:t>Експедиційний</a:t>
            </a:r>
            <a:r>
              <a:rPr spc="-114" dirty="0"/>
              <a:t> </a:t>
            </a:r>
            <a:r>
              <a:rPr spc="-5" dirty="0"/>
              <a:t>багажник</a:t>
            </a:r>
            <a:r>
              <a:rPr spc="-110" dirty="0"/>
              <a:t> </a:t>
            </a:r>
            <a:r>
              <a:rPr spc="-5" dirty="0">
                <a:latin typeface="Carlito"/>
                <a:cs typeface="Carlito"/>
              </a:rPr>
              <a:t>ARB</a:t>
            </a:r>
            <a:r>
              <a:rPr spc="5" dirty="0">
                <a:latin typeface="Carlito"/>
                <a:cs typeface="Carlito"/>
              </a:rPr>
              <a:t> </a:t>
            </a:r>
            <a:r>
              <a:rPr dirty="0"/>
              <a:t>на</a:t>
            </a:r>
            <a:r>
              <a:rPr spc="-114" dirty="0"/>
              <a:t> </a:t>
            </a:r>
            <a:r>
              <a:rPr spc="-5" dirty="0"/>
              <a:t>дах</a:t>
            </a:r>
            <a:r>
              <a:rPr spc="-114" dirty="0"/>
              <a:t> </a:t>
            </a:r>
            <a:r>
              <a:rPr spc="-15" dirty="0" err="1"/>
              <a:t>вашого</a:t>
            </a:r>
            <a:r>
              <a:rPr spc="-114" dirty="0"/>
              <a:t> </a:t>
            </a:r>
            <a:r>
              <a:rPr spc="-5" dirty="0" err="1"/>
              <a:t>пікап</a:t>
            </a:r>
            <a:r>
              <a:rPr lang="ru-RU" spc="-5" dirty="0"/>
              <a:t>а</a:t>
            </a:r>
            <a:r>
              <a:rPr spc="-5" dirty="0">
                <a:latin typeface="Carlito"/>
                <a:cs typeface="Carlito"/>
              </a:rPr>
              <a:t>  </a:t>
            </a:r>
            <a:r>
              <a:rPr spc="-25" dirty="0"/>
              <a:t>буде </a:t>
            </a:r>
            <a:r>
              <a:rPr spc="-10" dirty="0"/>
              <a:t>незамінним </a:t>
            </a:r>
            <a:r>
              <a:rPr spc="-15" dirty="0"/>
              <a:t>помічником</a:t>
            </a:r>
            <a:r>
              <a:rPr spc="-15" dirty="0">
                <a:latin typeface="Carlito"/>
                <a:cs typeface="Carlito"/>
              </a:rPr>
              <a:t>. </a:t>
            </a:r>
            <a:r>
              <a:rPr spc="-10" dirty="0"/>
              <a:t>Забезпечує </a:t>
            </a:r>
            <a:r>
              <a:rPr dirty="0"/>
              <a:t>надійне  </a:t>
            </a:r>
            <a:r>
              <a:rPr spc="-10" dirty="0"/>
              <a:t>кріплення</a:t>
            </a:r>
            <a:r>
              <a:rPr spc="-114" dirty="0"/>
              <a:t> </a:t>
            </a:r>
            <a:r>
              <a:rPr spc="-5" dirty="0"/>
              <a:t>багажу</a:t>
            </a:r>
            <a:r>
              <a:rPr spc="-110" dirty="0"/>
              <a:t> </a:t>
            </a:r>
            <a:r>
              <a:rPr spc="-5" dirty="0"/>
              <a:t>та</a:t>
            </a:r>
            <a:r>
              <a:rPr spc="-120" dirty="0"/>
              <a:t> </a:t>
            </a:r>
            <a:r>
              <a:rPr spc="-10" dirty="0"/>
              <a:t>вантажу</a:t>
            </a:r>
            <a:r>
              <a:rPr spc="-10" dirty="0">
                <a:latin typeface="Carlito"/>
                <a:cs typeface="Carlito"/>
              </a:rPr>
              <a:t>,</a:t>
            </a:r>
            <a:r>
              <a:rPr spc="-5" dirty="0">
                <a:latin typeface="Carlito"/>
                <a:cs typeface="Carlito"/>
              </a:rPr>
              <a:t> </a:t>
            </a:r>
            <a:r>
              <a:rPr spc="-10" dirty="0"/>
              <a:t>масою</a:t>
            </a:r>
            <a:r>
              <a:rPr spc="-114" dirty="0"/>
              <a:t> </a:t>
            </a:r>
            <a:r>
              <a:rPr spc="-5" dirty="0"/>
              <a:t>до</a:t>
            </a:r>
            <a:r>
              <a:rPr spc="-120" dirty="0"/>
              <a:t> </a:t>
            </a:r>
            <a:r>
              <a:rPr spc="-5" dirty="0">
                <a:latin typeface="Carlito"/>
                <a:cs typeface="Carlito"/>
              </a:rPr>
              <a:t>150</a:t>
            </a:r>
            <a:r>
              <a:rPr spc="5" dirty="0">
                <a:latin typeface="Carlito"/>
                <a:cs typeface="Carlito"/>
              </a:rPr>
              <a:t> </a:t>
            </a:r>
            <a:r>
              <a:rPr spc="-5" dirty="0"/>
              <a:t>кг</a:t>
            </a:r>
            <a:r>
              <a:rPr spc="-5" dirty="0">
                <a:latin typeface="Carlito"/>
                <a:cs typeface="Carlito"/>
              </a:rPr>
              <a:t>.</a:t>
            </a:r>
          </a:p>
        </p:txBody>
      </p:sp>
      <p:sp>
        <p:nvSpPr>
          <p:cNvPr id="7" name="object 7"/>
          <p:cNvSpPr/>
          <p:nvPr/>
        </p:nvSpPr>
        <p:spPr>
          <a:xfrm>
            <a:off x="2449062" y="3925816"/>
            <a:ext cx="4629890" cy="238047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2231390"/>
            <a:chOff x="0" y="0"/>
            <a:chExt cx="9144000" cy="223139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9143981" cy="223112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6303262" y="99047"/>
              <a:ext cx="2755369" cy="124511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329162" y="124967"/>
              <a:ext cx="2653269" cy="114299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446643" y="2368694"/>
            <a:ext cx="6301105" cy="1360805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2700" marR="5080" indent="-1905" algn="ctr">
              <a:lnSpc>
                <a:spcPts val="2620"/>
              </a:lnSpc>
              <a:spcBef>
                <a:spcPts val="200"/>
              </a:spcBef>
            </a:pPr>
            <a:r>
              <a:rPr spc="-5" dirty="0"/>
              <a:t>Найбільший вибір порогів</a:t>
            </a:r>
            <a:r>
              <a:rPr spc="-5" dirty="0">
                <a:latin typeface="Carlito"/>
                <a:cs typeface="Carlito"/>
              </a:rPr>
              <a:t>, </a:t>
            </a:r>
            <a:r>
              <a:rPr spc="-5" dirty="0"/>
              <a:t>та </a:t>
            </a:r>
            <a:r>
              <a:rPr spc="-15" dirty="0"/>
              <a:t>можливість  </a:t>
            </a:r>
            <a:r>
              <a:rPr spc="-10" dirty="0"/>
              <a:t>індивідуального </a:t>
            </a:r>
            <a:r>
              <a:rPr spc="-5" dirty="0"/>
              <a:t>підбору</a:t>
            </a:r>
            <a:r>
              <a:rPr spc="-5" dirty="0">
                <a:latin typeface="Carlito"/>
                <a:cs typeface="Carlito"/>
              </a:rPr>
              <a:t>, </a:t>
            </a:r>
            <a:r>
              <a:rPr spc="-15" dirty="0"/>
              <a:t>значно </a:t>
            </a:r>
            <a:r>
              <a:rPr spc="-5" dirty="0"/>
              <a:t>доповнить  </a:t>
            </a:r>
            <a:r>
              <a:rPr spc="-20" dirty="0"/>
              <a:t>автомобіль </a:t>
            </a:r>
            <a:r>
              <a:rPr spc="-10" dirty="0"/>
              <a:t>відносно </a:t>
            </a:r>
            <a:r>
              <a:rPr spc="-15" dirty="0"/>
              <a:t>зовнішнього </a:t>
            </a:r>
            <a:r>
              <a:rPr spc="-10" dirty="0"/>
              <a:t>вигляду</a:t>
            </a:r>
            <a:r>
              <a:rPr spc="-385" dirty="0"/>
              <a:t> </a:t>
            </a:r>
            <a:r>
              <a:rPr spc="-5" dirty="0"/>
              <a:t>та  практичності </a:t>
            </a:r>
            <a:r>
              <a:rPr dirty="0"/>
              <a:t>в</a:t>
            </a:r>
            <a:r>
              <a:rPr spc="-240" dirty="0"/>
              <a:t> </a:t>
            </a:r>
            <a:r>
              <a:rPr spc="-10" dirty="0"/>
              <a:t>експлуатації</a:t>
            </a:r>
            <a:r>
              <a:rPr spc="-10" dirty="0">
                <a:latin typeface="Carlito"/>
                <a:cs typeface="Carlito"/>
              </a:rPr>
              <a:t>.</a:t>
            </a:r>
          </a:p>
        </p:txBody>
      </p:sp>
      <p:sp>
        <p:nvSpPr>
          <p:cNvPr id="7" name="object 7"/>
          <p:cNvSpPr/>
          <p:nvPr/>
        </p:nvSpPr>
        <p:spPr>
          <a:xfrm>
            <a:off x="503031" y="4684765"/>
            <a:ext cx="2473937" cy="173887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907013" y="4831077"/>
            <a:ext cx="2947418" cy="119938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586042" y="4717925"/>
            <a:ext cx="1988481" cy="145883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816963" y="4062851"/>
            <a:ext cx="163703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solidFill>
                  <a:srgbClr val="445269"/>
                </a:solidFill>
                <a:latin typeface="Trebuchet MS"/>
                <a:cs typeface="Trebuchet MS"/>
              </a:rPr>
              <a:t>Can</a:t>
            </a:r>
            <a:r>
              <a:rPr sz="2000" b="1" spc="-85" dirty="0">
                <a:solidFill>
                  <a:srgbClr val="445269"/>
                </a:solidFill>
                <a:latin typeface="Trebuchet MS"/>
                <a:cs typeface="Trebuchet MS"/>
              </a:rPr>
              <a:t> </a:t>
            </a:r>
            <a:r>
              <a:rPr sz="2000" b="1" spc="-5" dirty="0">
                <a:solidFill>
                  <a:srgbClr val="445269"/>
                </a:solidFill>
                <a:latin typeface="Trebuchet MS"/>
                <a:cs typeface="Trebuchet MS"/>
              </a:rPr>
              <a:t>Otomotiv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945370" y="4096119"/>
            <a:ext cx="397129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477770" algn="l"/>
              </a:tabLst>
            </a:pPr>
            <a:r>
              <a:rPr sz="1800" b="1" spc="-5" dirty="0">
                <a:solidFill>
                  <a:srgbClr val="445269"/>
                </a:solidFill>
                <a:latin typeface="Trebuchet MS"/>
                <a:cs typeface="Trebuchet MS"/>
              </a:rPr>
              <a:t>ERKUL Line	ERKUL</a:t>
            </a:r>
            <a:r>
              <a:rPr sz="1800" b="1" spc="-80" dirty="0">
                <a:solidFill>
                  <a:srgbClr val="445269"/>
                </a:solidFill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445269"/>
                </a:solidFill>
                <a:latin typeface="Trebuchet MS"/>
                <a:cs typeface="Trebuchet MS"/>
              </a:rPr>
              <a:t>Dolnay</a:t>
            </a:r>
            <a:endParaRPr sz="1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183281" y="3716691"/>
            <a:ext cx="2090942" cy="10717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528837" y="3716693"/>
            <a:ext cx="2090942" cy="10717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74392" y="3716700"/>
            <a:ext cx="2090942" cy="107175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0" y="0"/>
            <a:ext cx="9144000" cy="2231390"/>
            <a:chOff x="0" y="0"/>
            <a:chExt cx="9144000" cy="2231390"/>
          </a:xfrm>
        </p:grpSpPr>
        <p:sp>
          <p:nvSpPr>
            <p:cNvPr id="6" name="object 6"/>
            <p:cNvSpPr/>
            <p:nvPr/>
          </p:nvSpPr>
          <p:spPr>
            <a:xfrm>
              <a:off x="0" y="0"/>
              <a:ext cx="9143981" cy="2231126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06678" y="99047"/>
              <a:ext cx="2755390" cy="1245117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32586" y="124967"/>
              <a:ext cx="2653269" cy="1142997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609600" y="2351717"/>
            <a:ext cx="7856415" cy="1137491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 indent="-6350" algn="ctr">
              <a:lnSpc>
                <a:spcPct val="99700"/>
              </a:lnSpc>
              <a:spcBef>
                <a:spcPts val="110"/>
              </a:spcBef>
            </a:pPr>
            <a:r>
              <a:rPr spc="-5" dirty="0" err="1"/>
              <a:t>Кунги</a:t>
            </a:r>
            <a:r>
              <a:rPr spc="-5" dirty="0">
                <a:latin typeface="Carlito"/>
                <a:cs typeface="Carlito"/>
              </a:rPr>
              <a:t> </a:t>
            </a:r>
            <a:r>
              <a:rPr dirty="0"/>
              <a:t>в </a:t>
            </a:r>
            <a:r>
              <a:rPr spc="-15" dirty="0" err="1"/>
              <a:t>трьох</a:t>
            </a:r>
            <a:r>
              <a:rPr spc="-15" dirty="0"/>
              <a:t> </a:t>
            </a:r>
            <a:r>
              <a:rPr spc="-15" dirty="0" err="1"/>
              <a:t>комплектаціях</a:t>
            </a:r>
            <a:r>
              <a:rPr lang="ru-RU" spc="-15" dirty="0"/>
              <a:t> (</a:t>
            </a:r>
            <a:r>
              <a:rPr sz="2900" spc="-5" dirty="0" err="1">
                <a:solidFill>
                  <a:srgbClr val="1F4D79"/>
                </a:solidFill>
                <a:latin typeface="Carlito"/>
                <a:cs typeface="Carlito"/>
              </a:rPr>
              <a:t>Standart</a:t>
            </a:r>
            <a:r>
              <a:rPr sz="2900" spc="-5" dirty="0">
                <a:solidFill>
                  <a:srgbClr val="1F4D79"/>
                </a:solidFill>
                <a:latin typeface="Carlito"/>
                <a:cs typeface="Carlito"/>
              </a:rPr>
              <a:t>, Special, </a:t>
            </a:r>
            <a:r>
              <a:rPr sz="2900" spc="-5" dirty="0" err="1">
                <a:solidFill>
                  <a:srgbClr val="1F4D79"/>
                </a:solidFill>
                <a:latin typeface="Carlito"/>
                <a:cs typeface="Carlito"/>
              </a:rPr>
              <a:t>Profi</a:t>
            </a:r>
            <a:r>
              <a:rPr lang="ru-RU" sz="2900" spc="-5" dirty="0">
                <a:solidFill>
                  <a:srgbClr val="1F4D79"/>
                </a:solidFill>
                <a:latin typeface="Carlito"/>
                <a:cs typeface="Carlito"/>
              </a:rPr>
              <a:t>)</a:t>
            </a:r>
            <a:r>
              <a:rPr lang="ru-RU" spc="-5" dirty="0"/>
              <a:t>, к</a:t>
            </a:r>
            <a:r>
              <a:rPr spc="-5" dirty="0" err="1"/>
              <a:t>ришка</a:t>
            </a:r>
            <a:r>
              <a:rPr spc="-114" dirty="0"/>
              <a:t> </a:t>
            </a:r>
            <a:r>
              <a:rPr spc="-5" dirty="0"/>
              <a:t>або</a:t>
            </a:r>
            <a:r>
              <a:rPr spc="-114" dirty="0"/>
              <a:t> </a:t>
            </a:r>
            <a:r>
              <a:rPr spc="-25" dirty="0" err="1"/>
              <a:t>ролет</a:t>
            </a:r>
            <a:r>
              <a:rPr spc="-120" dirty="0"/>
              <a:t> </a:t>
            </a:r>
            <a:r>
              <a:rPr spc="-10" dirty="0" err="1"/>
              <a:t>збільш</a:t>
            </a:r>
            <a:r>
              <a:rPr lang="ru-RU" spc="-10" dirty="0"/>
              <a:t>а</a:t>
            </a:r>
            <a:r>
              <a:rPr spc="-10" dirty="0" err="1"/>
              <a:t>ть</a:t>
            </a:r>
            <a:r>
              <a:rPr spc="-110" dirty="0"/>
              <a:t> </a:t>
            </a:r>
            <a:r>
              <a:rPr spc="-10" dirty="0"/>
              <a:t>функціональні</a:t>
            </a:r>
            <a:r>
              <a:rPr spc="-114" dirty="0"/>
              <a:t> </a:t>
            </a:r>
            <a:r>
              <a:rPr spc="-20" dirty="0"/>
              <a:t>можливості  </a:t>
            </a:r>
            <a:r>
              <a:rPr spc="-25" dirty="0"/>
              <a:t>кузова</a:t>
            </a:r>
            <a:r>
              <a:rPr spc="-120" dirty="0"/>
              <a:t> </a:t>
            </a:r>
            <a:r>
              <a:rPr spc="-15" dirty="0"/>
              <a:t>автомобіля</a:t>
            </a:r>
            <a:r>
              <a:rPr spc="-15" dirty="0">
                <a:latin typeface="Carlito"/>
                <a:cs typeface="Carlito"/>
              </a:rPr>
              <a:t>.</a:t>
            </a:r>
            <a:endParaRPr sz="2900" dirty="0">
              <a:latin typeface="Carlito"/>
              <a:cs typeface="Carlito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837273" y="4718120"/>
            <a:ext cx="1969611" cy="164571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304387" y="4718123"/>
            <a:ext cx="2087745" cy="164571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524393" y="4718120"/>
            <a:ext cx="2062470" cy="164571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3"/>
            <a:ext cx="9144000" cy="2231390"/>
            <a:chOff x="0" y="3"/>
            <a:chExt cx="9144000" cy="2231390"/>
          </a:xfrm>
        </p:grpSpPr>
        <p:sp>
          <p:nvSpPr>
            <p:cNvPr id="3" name="object 3"/>
            <p:cNvSpPr/>
            <p:nvPr/>
          </p:nvSpPr>
          <p:spPr>
            <a:xfrm>
              <a:off x="0" y="3"/>
              <a:ext cx="9143981" cy="223112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06678" y="99047"/>
              <a:ext cx="2755390" cy="124511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32586" y="124967"/>
              <a:ext cx="2653269" cy="114299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676400" y="2407661"/>
            <a:ext cx="5791199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2000" spc="-5" dirty="0">
                <a:latin typeface="Arial" panose="020B0604020202020204" pitchFamily="34" charset="0"/>
                <a:cs typeface="Arial" panose="020B0604020202020204" pitchFamily="34" charset="0"/>
              </a:rPr>
              <a:t>Висувна </a:t>
            </a:r>
            <a:r>
              <a:rPr sz="2000" spc="-15" dirty="0">
                <a:latin typeface="Arial" panose="020B0604020202020204" pitchFamily="34" charset="0"/>
                <a:cs typeface="Arial" panose="020B0604020202020204" pitchFamily="34" charset="0"/>
              </a:rPr>
              <a:t>полка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sz="2000" spc="-38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20" dirty="0" err="1">
                <a:latin typeface="Arial" panose="020B0604020202020204" pitchFamily="34" charset="0"/>
                <a:cs typeface="Arial" panose="020B0604020202020204" pitchFamily="34" charset="0"/>
              </a:rPr>
              <a:t>кузов</a:t>
            </a:r>
            <a:r>
              <a:rPr lang="ru-RU" sz="2000" spc="-20" dirty="0">
                <a:latin typeface="Arial" panose="020B0604020202020204" pitchFamily="34" charset="0"/>
                <a:cs typeface="Arial" panose="020B0604020202020204" pitchFamily="34" charset="0"/>
              </a:rPr>
              <a:t> для </a:t>
            </a:r>
            <a:r>
              <a:rPr lang="ru-RU" sz="2000" spc="-20" dirty="0" err="1">
                <a:latin typeface="Arial" panose="020B0604020202020204" pitchFamily="34" charset="0"/>
                <a:cs typeface="Arial" panose="020B0604020202020204" pitchFamily="34" charset="0"/>
              </a:rPr>
              <a:t>зручного</a:t>
            </a:r>
            <a:r>
              <a:rPr lang="ru-RU" sz="2000" spc="-20" dirty="0">
                <a:latin typeface="Arial" panose="020B0604020202020204" pitchFamily="34" charset="0"/>
                <a:cs typeface="Arial" panose="020B0604020202020204" pitchFamily="34" charset="0"/>
              </a:rPr>
              <a:t> доступу до </a:t>
            </a:r>
            <a:r>
              <a:rPr lang="ru-RU" sz="2000" spc="-20" dirty="0" err="1">
                <a:latin typeface="Arial" panose="020B0604020202020204" pitchFamily="34" charset="0"/>
                <a:cs typeface="Arial" panose="020B0604020202020204" pitchFamily="34" charset="0"/>
              </a:rPr>
              <a:t>змісту</a:t>
            </a:r>
            <a:r>
              <a:rPr lang="ru-RU" sz="2000" spc="-20" dirty="0">
                <a:latin typeface="Arial" panose="020B0604020202020204" pitchFamily="34" charset="0"/>
                <a:cs typeface="Arial" panose="020B0604020202020204" pitchFamily="34" charset="0"/>
              </a:rPr>
              <a:t> багажного </a:t>
            </a:r>
            <a:r>
              <a:rPr lang="ru-RU" sz="2000" spc="-20" dirty="0" err="1">
                <a:latin typeface="Arial" panose="020B0604020202020204" pitchFamily="34" charset="0"/>
                <a:cs typeface="Arial" panose="020B0604020202020204" pitchFamily="34" charset="0"/>
              </a:rPr>
              <a:t>відділу</a:t>
            </a:r>
            <a:r>
              <a:rPr lang="ru-RU" sz="2000" spc="-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spc="-20" dirty="0" err="1">
                <a:latin typeface="Arial" panose="020B0604020202020204" pitchFamily="34" charset="0"/>
                <a:cs typeface="Arial" panose="020B0604020202020204" pitchFamily="34" charset="0"/>
              </a:rPr>
              <a:t>пікапа</a:t>
            </a:r>
            <a:r>
              <a:rPr lang="ru-RU" sz="2000" spc="-2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sz="2000" spc="-2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78249" y="3331943"/>
            <a:ext cx="3953342" cy="25407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712390" y="3331943"/>
            <a:ext cx="3953341" cy="254181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2813050"/>
            <a:chOff x="0" y="0"/>
            <a:chExt cx="9144000" cy="281305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9143981" cy="219455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0"/>
              <a:ext cx="9143981" cy="281261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/>
          <p:nvPr/>
        </p:nvSpPr>
        <p:spPr>
          <a:xfrm>
            <a:off x="187574" y="3751473"/>
            <a:ext cx="2674494" cy="200489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428737" y="3762317"/>
            <a:ext cx="2553894" cy="201809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69174" y="2257417"/>
            <a:ext cx="8405650" cy="841043"/>
          </a:xfrm>
          <a:prstGeom prst="rect">
            <a:avLst/>
          </a:prstGeom>
        </p:spPr>
        <p:txBody>
          <a:bodyPr vert="horz" wrap="square" lIns="0" tIns="55669" rIns="0" bIns="0" rtlCol="0">
            <a:spAutoFit/>
          </a:bodyPr>
          <a:lstStyle/>
          <a:p>
            <a:pPr marL="2065020" marR="5080" indent="-1314450">
              <a:lnSpc>
                <a:spcPct val="100000"/>
              </a:lnSpc>
              <a:spcBef>
                <a:spcPts val="100"/>
              </a:spcBef>
            </a:pPr>
            <a:r>
              <a:rPr spc="-15" dirty="0">
                <a:latin typeface="Arial" panose="020B0604020202020204" pitchFamily="34" charset="0"/>
                <a:cs typeface="Arial" panose="020B0604020202020204" pitchFamily="34" charset="0"/>
              </a:rPr>
              <a:t>Амортизатор </a:t>
            </a:r>
            <a:r>
              <a:rPr spc="-10" dirty="0">
                <a:latin typeface="Arial" panose="020B0604020202020204" pitchFamily="34" charset="0"/>
                <a:cs typeface="Arial" panose="020B0604020202020204" pitchFamily="34" charset="0"/>
              </a:rPr>
              <a:t>задньої </a:t>
            </a:r>
            <a:r>
              <a:rPr spc="-5" dirty="0">
                <a:latin typeface="Arial" panose="020B0604020202020204" pitchFamily="34" charset="0"/>
                <a:cs typeface="Arial" panose="020B0604020202020204" pitchFamily="34" charset="0"/>
              </a:rPr>
              <a:t>ляди </a:t>
            </a:r>
            <a:r>
              <a:rPr sz="2900" spc="-5" dirty="0">
                <a:solidFill>
                  <a:srgbClr val="1F4D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EZ</a:t>
            </a:r>
            <a:r>
              <a:rPr sz="2900" spc="-360" dirty="0">
                <a:solidFill>
                  <a:srgbClr val="1F4D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900" spc="-5" dirty="0">
                <a:solidFill>
                  <a:srgbClr val="1F4D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Down</a:t>
            </a:r>
            <a:r>
              <a:rPr lang="uk-UA" sz="2900" spc="-5" dirty="0">
                <a:solidFill>
                  <a:srgbClr val="1F4D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pc="-10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uk-UA" spc="-10" dirty="0" err="1"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spc="-10" dirty="0" err="1">
                <a:latin typeface="Arial" panose="020B0604020202020204" pitchFamily="34" charset="0"/>
                <a:cs typeface="Arial" panose="020B0604020202020204" pitchFamily="34" charset="0"/>
              </a:rPr>
              <a:t>еобхідний</a:t>
            </a:r>
            <a:r>
              <a:rPr spc="-1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spc="-15" dirty="0">
                <a:latin typeface="Arial" panose="020B0604020202020204" pitchFamily="34" charset="0"/>
                <a:cs typeface="Arial" panose="020B0604020202020204" pitchFamily="34" charset="0"/>
              </a:rPr>
              <a:t>механізм 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з </a:t>
            </a:r>
            <a:r>
              <a:rPr spc="-20" dirty="0" err="1">
                <a:latin typeface="Arial" panose="020B0604020202020204" pitchFamily="34" charset="0"/>
                <a:cs typeface="Arial" panose="020B0604020202020204" pitchFamily="34" charset="0"/>
              </a:rPr>
              <a:t>точки</a:t>
            </a:r>
            <a:r>
              <a:rPr spc="-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-25" dirty="0" err="1">
                <a:latin typeface="Arial" panose="020B0604020202020204" pitchFamily="34" charset="0"/>
                <a:cs typeface="Arial" panose="020B0604020202020204" pitchFamily="34" charset="0"/>
              </a:rPr>
              <a:t>зор</a:t>
            </a:r>
            <a:r>
              <a:rPr lang="uk-UA" spc="-25" dirty="0">
                <a:latin typeface="Arial" panose="020B0604020202020204" pitchFamily="34" charset="0"/>
                <a:cs typeface="Arial" panose="020B0604020202020204" pitchFamily="34" charset="0"/>
              </a:rPr>
              <a:t>у </a:t>
            </a:r>
            <a:r>
              <a:rPr spc="-5" dirty="0" err="1">
                <a:latin typeface="Arial" panose="020B0604020202020204" pitchFamily="34" charset="0"/>
                <a:cs typeface="Arial" panose="020B0604020202020204" pitchFamily="34" charset="0"/>
              </a:rPr>
              <a:t>безпеки</a:t>
            </a:r>
            <a:r>
              <a:rPr spc="-5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sz="2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106678" y="99047"/>
            <a:ext cx="2755900" cy="1245235"/>
            <a:chOff x="106678" y="99047"/>
            <a:chExt cx="2755900" cy="1245235"/>
          </a:xfrm>
        </p:grpSpPr>
        <p:sp>
          <p:nvSpPr>
            <p:cNvPr id="9" name="object 9"/>
            <p:cNvSpPr/>
            <p:nvPr/>
          </p:nvSpPr>
          <p:spPr>
            <a:xfrm>
              <a:off x="106678" y="99047"/>
              <a:ext cx="2755390" cy="1245117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32586" y="124967"/>
              <a:ext cx="2653269" cy="1142997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/>
          <p:nvPr/>
        </p:nvSpPr>
        <p:spPr>
          <a:xfrm>
            <a:off x="3175880" y="3759541"/>
            <a:ext cx="2939044" cy="210102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2231390"/>
            <a:chOff x="0" y="0"/>
            <a:chExt cx="9144000" cy="223139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9143981" cy="223112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6303262" y="99047"/>
              <a:ext cx="2755369" cy="124511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329162" y="124967"/>
              <a:ext cx="2653269" cy="114299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156499" y="2440846"/>
            <a:ext cx="2830830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5" dirty="0"/>
              <a:t>Амортизатор</a:t>
            </a:r>
            <a:r>
              <a:rPr spc="-175" dirty="0"/>
              <a:t> </a:t>
            </a:r>
            <a:r>
              <a:rPr spc="-5" dirty="0"/>
              <a:t>капоту</a:t>
            </a:r>
          </a:p>
        </p:txBody>
      </p:sp>
      <p:sp>
        <p:nvSpPr>
          <p:cNvPr id="7" name="object 7"/>
          <p:cNvSpPr/>
          <p:nvPr/>
        </p:nvSpPr>
        <p:spPr>
          <a:xfrm>
            <a:off x="816648" y="3000893"/>
            <a:ext cx="2291745" cy="346186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016764" y="3000893"/>
            <a:ext cx="4249241" cy="310658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2231390"/>
            <a:chOff x="0" y="0"/>
            <a:chExt cx="9144000" cy="223139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9143981" cy="223112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32586" y="124967"/>
              <a:ext cx="2653182" cy="114299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/>
          <p:nvPr/>
        </p:nvSpPr>
        <p:spPr>
          <a:xfrm>
            <a:off x="427162" y="4028366"/>
            <a:ext cx="3546885" cy="180891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764315" y="3703867"/>
            <a:ext cx="4030216" cy="268411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7">
            <a:extLst>
              <a:ext uri="{FF2B5EF4-FFF2-40B4-BE49-F238E27FC236}">
                <a16:creationId xmlns:a16="http://schemas.microsoft.com/office/drawing/2014/main" id="{AFF9A745-1484-B441-A927-ED998F9EC8A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69165" y="2462973"/>
            <a:ext cx="8405650" cy="733321"/>
          </a:xfrm>
          <a:prstGeom prst="rect">
            <a:avLst/>
          </a:prstGeom>
        </p:spPr>
        <p:txBody>
          <a:bodyPr vert="horz" wrap="square" lIns="0" tIns="55669" rIns="0" bIns="0" rtlCol="0">
            <a:spAutoFit/>
          </a:bodyPr>
          <a:lstStyle/>
          <a:p>
            <a:pPr marL="9525" marR="5080" indent="-9525" algn="ctr">
              <a:lnSpc>
                <a:spcPct val="100000"/>
              </a:lnSpc>
              <a:spcBef>
                <a:spcPts val="100"/>
              </a:spcBef>
            </a:pPr>
            <a:r>
              <a:rPr lang="ru-RU" spc="-5" dirty="0" err="1">
                <a:latin typeface="Arial" panose="020B0604020202020204" pitchFamily="34" charset="0"/>
                <a:cs typeface="Arial" panose="020B0604020202020204" pitchFamily="34" charset="0"/>
              </a:rPr>
              <a:t>Захист</a:t>
            </a:r>
            <a:r>
              <a:rPr lang="ru-RU" spc="-5" dirty="0">
                <a:latin typeface="Arial" panose="020B0604020202020204" pitchFamily="34" charset="0"/>
                <a:cs typeface="Arial" panose="020B0604020202020204" pitchFamily="34" charset="0"/>
              </a:rPr>
              <a:t> днища </a:t>
            </a:r>
            <a:r>
              <a:rPr lang="ru-RU" spc="-5" dirty="0" err="1">
                <a:latin typeface="Arial" panose="020B0604020202020204" pitchFamily="34" charset="0"/>
                <a:cs typeface="Arial" panose="020B0604020202020204" pitchFamily="34" charset="0"/>
              </a:rPr>
              <a:t>автомобіля</a:t>
            </a:r>
            <a:r>
              <a:rPr lang="ru-RU" spc="-5" dirty="0">
                <a:latin typeface="Arial" panose="020B0604020202020204" pitchFamily="34" charset="0"/>
                <a:cs typeface="Arial" panose="020B0604020202020204" pitchFamily="34" charset="0"/>
              </a:rPr>
              <a:t> та </a:t>
            </a:r>
            <a:r>
              <a:rPr lang="ru-RU" spc="-5" dirty="0" err="1">
                <a:latin typeface="Arial" panose="020B0604020202020204" pitchFamily="34" charset="0"/>
                <a:cs typeface="Arial" panose="020B0604020202020204" pitchFamily="34" charset="0"/>
              </a:rPr>
              <a:t>фаркоп</a:t>
            </a:r>
            <a:r>
              <a:rPr lang="ru-RU" spc="-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pc="-5" dirty="0" err="1">
                <a:latin typeface="Arial" panose="020B0604020202020204" pitchFamily="34" charset="0"/>
                <a:cs typeface="Arial" panose="020B0604020202020204" pitchFamily="34" charset="0"/>
              </a:rPr>
              <a:t>від</a:t>
            </a:r>
            <a:r>
              <a:rPr lang="ru-RU" spc="-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pc="-5" dirty="0" err="1">
                <a:latin typeface="Arial" panose="020B0604020202020204" pitchFamily="34" charset="0"/>
                <a:cs typeface="Arial" panose="020B0604020202020204" pitchFamily="34" charset="0"/>
              </a:rPr>
              <a:t>надійного</a:t>
            </a:r>
            <a:r>
              <a:rPr lang="ru-RU" spc="-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pc="-5" dirty="0" err="1">
                <a:latin typeface="Arial" panose="020B0604020202020204" pitchFamily="34" charset="0"/>
                <a:cs typeface="Arial" panose="020B0604020202020204" pitchFamily="34" charset="0"/>
              </a:rPr>
              <a:t>виробника</a:t>
            </a:r>
            <a:r>
              <a:rPr lang="ru-RU" spc="-5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sz="2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3981" cy="6857986"/>
            <a:chOff x="0" y="0"/>
            <a:chExt cx="9143981" cy="6857986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9143981" cy="685798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3474718"/>
              <a:ext cx="9143981" cy="338326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388864" y="5763763"/>
              <a:ext cx="268199" cy="356699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12945" y="5300814"/>
              <a:ext cx="428098" cy="42989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5916038" y="5141371"/>
            <a:ext cx="23723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FFFFFF"/>
                </a:solidFill>
                <a:latin typeface="Carlito"/>
                <a:cs typeface="Carlito"/>
              </a:rPr>
              <a:t>VNEDOROGNIK.UA</a:t>
            </a:r>
            <a:endParaRPr sz="2400">
              <a:latin typeface="Carlito"/>
              <a:cs typeface="Carlito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914133" y="5693821"/>
            <a:ext cx="2430780" cy="7531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275">
              <a:lnSpc>
                <a:spcPts val="2865"/>
              </a:lnSpc>
              <a:spcBef>
                <a:spcPts val="100"/>
              </a:spcBef>
            </a:pP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м</a:t>
            </a:r>
            <a:r>
              <a:rPr sz="2400" dirty="0">
                <a:solidFill>
                  <a:srgbClr val="FFFFFF"/>
                </a:solidFill>
                <a:latin typeface="Carlito"/>
                <a:cs typeface="Carlito"/>
              </a:rPr>
              <a:t>.</a:t>
            </a:r>
            <a:r>
              <a:rPr sz="2400" spc="-1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Вінниця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ts val="2865"/>
              </a:lnSpc>
            </a:pPr>
            <a:r>
              <a:rPr sz="2400" spc="-30" dirty="0">
                <a:solidFill>
                  <a:srgbClr val="FFFFFF"/>
                </a:solidFill>
                <a:latin typeface="Arial"/>
                <a:cs typeface="Arial"/>
              </a:rPr>
              <a:t>вул</a:t>
            </a:r>
            <a:r>
              <a:rPr sz="2400" spc="-30" dirty="0">
                <a:solidFill>
                  <a:srgbClr val="FFFFFF"/>
                </a:solidFill>
                <a:latin typeface="Carlito"/>
                <a:cs typeface="Carlito"/>
              </a:rPr>
              <a:t>.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Юківка</a:t>
            </a:r>
            <a:r>
              <a:rPr sz="2400" spc="-1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Carlito"/>
                <a:cs typeface="Carlito"/>
              </a:rPr>
              <a:t>109-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б</a:t>
            </a:r>
            <a:endParaRPr sz="24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196439" y="5060789"/>
            <a:ext cx="654598" cy="65459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866623" y="5100430"/>
            <a:ext cx="1680845" cy="735330"/>
          </a:xfrm>
          <a:prstGeom prst="rect">
            <a:avLst/>
          </a:prstGeom>
        </p:spPr>
        <p:txBody>
          <a:bodyPr vert="horz" wrap="square" lIns="0" tIns="628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95"/>
              </a:spcBef>
            </a:pPr>
            <a:r>
              <a:rPr sz="2000" b="1" spc="-5" dirty="0">
                <a:solidFill>
                  <a:srgbClr val="FFFFFF"/>
                </a:solidFill>
                <a:latin typeface="Carlito"/>
                <a:cs typeface="Carlito"/>
              </a:rPr>
              <a:t>(044)</a:t>
            </a:r>
            <a:r>
              <a:rPr sz="2000" b="1" spc="-10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Carlito"/>
                <a:cs typeface="Carlito"/>
              </a:rPr>
              <a:t>599-90-59</a:t>
            </a:r>
            <a:endParaRPr sz="2000"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  <a:spcBef>
                <a:spcPts val="395"/>
              </a:spcBef>
            </a:pPr>
            <a:r>
              <a:rPr sz="2000" b="1" spc="-5" dirty="0">
                <a:solidFill>
                  <a:srgbClr val="FFFFFF"/>
                </a:solidFill>
                <a:latin typeface="Carlito"/>
                <a:cs typeface="Carlito"/>
              </a:rPr>
              <a:t>(067)</a:t>
            </a:r>
            <a:r>
              <a:rPr sz="2000" b="1" spc="-10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Carlito"/>
                <a:cs typeface="Carlito"/>
              </a:rPr>
              <a:t>656-25-63</a:t>
            </a:r>
            <a:endParaRPr sz="2000">
              <a:latin typeface="Carlito"/>
              <a:cs typeface="Carlito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695419" y="5100430"/>
            <a:ext cx="1624965" cy="735330"/>
          </a:xfrm>
          <a:prstGeom prst="rect">
            <a:avLst/>
          </a:prstGeom>
        </p:spPr>
        <p:txBody>
          <a:bodyPr vert="horz" wrap="square" lIns="0" tIns="628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95"/>
              </a:spcBef>
            </a:pPr>
            <a:r>
              <a:rPr sz="2000" b="1" spc="-5" dirty="0">
                <a:solidFill>
                  <a:srgbClr val="FFFFFF"/>
                </a:solidFill>
                <a:latin typeface="Carlito"/>
                <a:cs typeface="Carlito"/>
              </a:rPr>
              <a:t>(0432)</a:t>
            </a:r>
            <a:r>
              <a:rPr sz="2000" b="1" spc="-10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Carlito"/>
                <a:cs typeface="Carlito"/>
              </a:rPr>
              <a:t>535-016</a:t>
            </a:r>
            <a:endParaRPr sz="2000"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  <a:spcBef>
                <a:spcPts val="395"/>
              </a:spcBef>
            </a:pPr>
            <a:r>
              <a:rPr sz="2000" b="1" spc="-5" dirty="0">
                <a:solidFill>
                  <a:srgbClr val="FFFFFF"/>
                </a:solidFill>
                <a:latin typeface="Carlito"/>
                <a:cs typeface="Carlito"/>
              </a:rPr>
              <a:t>(098)709-17-74</a:t>
            </a:r>
            <a:endParaRPr sz="2000">
              <a:latin typeface="Carlito"/>
              <a:cs typeface="Carlito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66623" y="6028395"/>
            <a:ext cx="312610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u="heavy" spc="-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rlito"/>
                <a:cs typeface="Carlito"/>
                <a:hlinkClick r:id="rId7"/>
              </a:rPr>
              <a:t>vnedorognik@gmail.com</a:t>
            </a:r>
            <a:endParaRPr sz="2400">
              <a:latin typeface="Carlito"/>
              <a:cs typeface="Carlito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CC84360-C11B-A54A-8ED8-E205395124C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309" y="-53403"/>
            <a:ext cx="2921361" cy="694623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5C787928-AA9F-D740-870B-650A8D1D5EB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15502" y="743778"/>
            <a:ext cx="5712974" cy="135998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2">
            <a:extLst>
              <a:ext uri="{FF2B5EF4-FFF2-40B4-BE49-F238E27FC236}">
                <a16:creationId xmlns:a16="http://schemas.microsoft.com/office/drawing/2014/main" id="{5950682B-4E25-1042-84C9-DE670A6A1E5A}"/>
              </a:ext>
            </a:extLst>
          </p:cNvPr>
          <p:cNvSpPr/>
          <p:nvPr/>
        </p:nvSpPr>
        <p:spPr>
          <a:xfrm>
            <a:off x="11415" y="0"/>
            <a:ext cx="9121141" cy="22231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41A0B3-5E16-4F25-A51C-353747D3EC41}"/>
              </a:ext>
            </a:extLst>
          </p:cNvPr>
          <p:cNvSpPr txBox="1"/>
          <p:nvPr/>
        </p:nvSpPr>
        <p:spPr>
          <a:xfrm>
            <a:off x="678614" y="2120728"/>
            <a:ext cx="7786742" cy="1261884"/>
          </a:xfrm>
          <a:prstGeom prst="rect">
            <a:avLst/>
          </a:prstGeom>
          <a:noFill/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tx2"/>
                </a:solidFill>
              </a:rPr>
              <a:t>VNEDOROGNIK.UA </a:t>
            </a:r>
            <a:r>
              <a:rPr lang="ru-RU" sz="2400" b="1" dirty="0"/>
              <a:t>- </a:t>
            </a:r>
            <a:r>
              <a:rPr lang="ru-RU" sz="2400" b="1" dirty="0" err="1"/>
              <a:t>офіційний</a:t>
            </a:r>
            <a:endParaRPr lang="ru-RU" sz="2400" b="1" dirty="0"/>
          </a:p>
          <a:p>
            <a:pPr algn="ctr"/>
            <a:r>
              <a:rPr lang="ru-RU" sz="2400" b="1" dirty="0"/>
              <a:t> та </a:t>
            </a:r>
            <a:r>
              <a:rPr lang="ru-RU" sz="2400" b="1" dirty="0" err="1"/>
              <a:t>ексклюзивний</a:t>
            </a:r>
            <a:r>
              <a:rPr lang="ru-RU" sz="2400" b="1" dirty="0"/>
              <a:t> </a:t>
            </a:r>
            <a:r>
              <a:rPr lang="ru-RU" sz="2400" b="1" dirty="0" err="1"/>
              <a:t>представник</a:t>
            </a:r>
            <a:r>
              <a:rPr lang="ru-RU" sz="2400" b="1" dirty="0"/>
              <a:t> в </a:t>
            </a:r>
            <a:r>
              <a:rPr lang="ru-RU" sz="2400" b="1" dirty="0" err="1"/>
              <a:t>Україні</a:t>
            </a:r>
            <a:r>
              <a:rPr lang="ru-RU" sz="2400" b="1" dirty="0"/>
              <a:t>:</a:t>
            </a:r>
            <a:br>
              <a:rPr lang="en-US" dirty="0"/>
            </a:br>
            <a:endParaRPr lang="ru-RU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5B516C-FFAC-46AA-8A1D-EC13EAE1CF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7306" y="3083392"/>
            <a:ext cx="3789758" cy="11592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21A523-036A-494F-8BC1-366C35A8B0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1273" y="3187983"/>
            <a:ext cx="3314779" cy="63778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EE5F65F-724A-4E59-966E-E9BB271FECC3}"/>
              </a:ext>
            </a:extLst>
          </p:cNvPr>
          <p:cNvSpPr/>
          <p:nvPr/>
        </p:nvSpPr>
        <p:spPr>
          <a:xfrm>
            <a:off x="1413948" y="3915888"/>
            <a:ext cx="321137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/>
              <a:t>Кунги та аксесуари для пікапів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CA31452-8849-4B47-95A1-1ECCA8A5DB8C}"/>
              </a:ext>
            </a:extLst>
          </p:cNvPr>
          <p:cNvSpPr/>
          <p:nvPr/>
        </p:nvSpPr>
        <p:spPr>
          <a:xfrm>
            <a:off x="5030017" y="4223665"/>
            <a:ext cx="270003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err="1"/>
              <a:t>Лебідки</a:t>
            </a:r>
            <a:r>
              <a:rPr lang="ru-RU" sz="1400" b="1" dirty="0"/>
              <a:t>, такелаж та </a:t>
            </a:r>
            <a:r>
              <a:rPr lang="ru-RU" sz="1400" b="1" dirty="0" err="1"/>
              <a:t>аксесуари</a:t>
            </a:r>
            <a:endParaRPr lang="ru-RU" sz="1400" b="1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CD66C76-4321-492E-A0CD-EF9569EE6D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173" y="4512844"/>
            <a:ext cx="2357583" cy="119457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947288C-3261-4FB6-8F5A-227723032C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4841" y="4542200"/>
            <a:ext cx="1471708" cy="13389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E42EFF4-7786-4AA1-A9E6-563770C390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2185" y="5281483"/>
            <a:ext cx="2585662" cy="47141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D0AB7AE-C236-4F1A-98AB-AA48713D22F4}"/>
              </a:ext>
            </a:extLst>
          </p:cNvPr>
          <p:cNvSpPr/>
          <p:nvPr/>
        </p:nvSpPr>
        <p:spPr>
          <a:xfrm>
            <a:off x="3311577" y="5953644"/>
            <a:ext cx="296215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b="1"/>
              <a:t>Аксесуари, амортизатори газліфт</a:t>
            </a:r>
          </a:p>
          <a:p>
            <a:pPr algn="ctr"/>
            <a:r>
              <a:rPr lang="ru-RU" sz="1400" b="1"/>
              <a:t> для безпеки та практичності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2984ED0-8F24-4AF5-AE64-CD996300690A}"/>
              </a:ext>
            </a:extLst>
          </p:cNvPr>
          <p:cNvSpPr/>
          <p:nvPr/>
        </p:nvSpPr>
        <p:spPr>
          <a:xfrm>
            <a:off x="6389974" y="5953644"/>
            <a:ext cx="243811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err="1"/>
              <a:t>Британська</a:t>
            </a:r>
            <a:r>
              <a:rPr lang="en-GB" sz="1400" b="1" dirty="0"/>
              <a:t> </a:t>
            </a:r>
            <a:r>
              <a:rPr lang="ru-RU" sz="1400" b="1" dirty="0" err="1"/>
              <a:t>передова</a:t>
            </a:r>
            <a:r>
              <a:rPr lang="ru-RU" sz="1400" b="1" dirty="0"/>
              <a:t> оптика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136DB40-88BD-4471-8422-CD3DF703DB49}"/>
              </a:ext>
            </a:extLst>
          </p:cNvPr>
          <p:cNvSpPr/>
          <p:nvPr/>
        </p:nvSpPr>
        <p:spPr>
          <a:xfrm>
            <a:off x="178458" y="5736817"/>
            <a:ext cx="32113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/>
              <a:t>Ролети </a:t>
            </a:r>
          </a:p>
          <a:p>
            <a:pPr algn="ctr"/>
            <a:r>
              <a:rPr lang="ru-RU" sz="1400" b="1"/>
              <a:t>від данського виробника</a:t>
            </a:r>
          </a:p>
        </p:txBody>
      </p:sp>
      <p:pic>
        <p:nvPicPr>
          <p:cNvPr id="18" name="Рисунок 4">
            <a:extLst>
              <a:ext uri="{FF2B5EF4-FFF2-40B4-BE49-F238E27FC236}">
                <a16:creationId xmlns:a16="http://schemas.microsoft.com/office/drawing/2014/main" id="{8C17CF1B-B781-4C98-882C-B5D8B00D4FF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2212" y="124721"/>
            <a:ext cx="2653151" cy="1143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873722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3981" cy="223112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442967" y="2969544"/>
            <a:ext cx="4500290" cy="35885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147238" y="2191047"/>
            <a:ext cx="6849745" cy="900430"/>
          </a:xfrm>
          <a:prstGeom prst="rect">
            <a:avLst/>
          </a:prstGeom>
        </p:spPr>
        <p:txBody>
          <a:bodyPr vert="horz" wrap="square" lIns="0" tIns="5461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430"/>
              </a:spcBef>
            </a:pPr>
            <a:r>
              <a:rPr spc="-5" dirty="0"/>
              <a:t>Якісна </a:t>
            </a:r>
            <a:r>
              <a:rPr spc="-10" dirty="0"/>
              <a:t>австралійська посилена </a:t>
            </a:r>
            <a:r>
              <a:rPr dirty="0"/>
              <a:t>підвіска</a:t>
            </a:r>
            <a:r>
              <a:rPr spc="25" dirty="0"/>
              <a:t> </a:t>
            </a:r>
            <a:r>
              <a:rPr spc="-5" dirty="0"/>
              <a:t>від</a:t>
            </a:r>
          </a:p>
          <a:p>
            <a:pPr algn="ctr">
              <a:lnSpc>
                <a:spcPct val="100000"/>
              </a:lnSpc>
              <a:spcBef>
                <a:spcPts val="434"/>
              </a:spcBef>
            </a:pPr>
            <a:r>
              <a:rPr spc="-5" dirty="0"/>
              <a:t>перевіреного </a:t>
            </a:r>
            <a:r>
              <a:rPr spc="-10" dirty="0"/>
              <a:t>часом </a:t>
            </a:r>
            <a:r>
              <a:rPr spc="-5" dirty="0"/>
              <a:t>виробника </a:t>
            </a:r>
            <a:r>
              <a:rPr sz="2900" spc="-5" dirty="0">
                <a:solidFill>
                  <a:srgbClr val="1F4D79"/>
                </a:solidFill>
                <a:latin typeface="Carlito"/>
                <a:cs typeface="Carlito"/>
              </a:rPr>
              <a:t>OLD MAN</a:t>
            </a:r>
            <a:r>
              <a:rPr sz="2900" spc="-90" dirty="0">
                <a:solidFill>
                  <a:srgbClr val="1F4D79"/>
                </a:solidFill>
                <a:latin typeface="Carlito"/>
                <a:cs typeface="Carlito"/>
              </a:rPr>
              <a:t> </a:t>
            </a:r>
            <a:r>
              <a:rPr sz="2900" spc="-5" dirty="0">
                <a:solidFill>
                  <a:srgbClr val="1F4D79"/>
                </a:solidFill>
                <a:latin typeface="Carlito"/>
                <a:cs typeface="Carlito"/>
              </a:rPr>
              <a:t>EMU</a:t>
            </a:r>
            <a:r>
              <a:rPr sz="2500" b="0" spc="-5" dirty="0">
                <a:solidFill>
                  <a:srgbClr val="000000"/>
                </a:solidFill>
                <a:latin typeface="Carlito"/>
                <a:cs typeface="Carlito"/>
              </a:rPr>
              <a:t>.</a:t>
            </a:r>
            <a:endParaRPr sz="2500">
              <a:latin typeface="Carlito"/>
              <a:cs typeface="Carlito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6303262" y="99047"/>
            <a:ext cx="2755900" cy="1245235"/>
            <a:chOff x="6303262" y="99047"/>
            <a:chExt cx="2755900" cy="1245235"/>
          </a:xfrm>
        </p:grpSpPr>
        <p:sp>
          <p:nvSpPr>
            <p:cNvPr id="6" name="object 6"/>
            <p:cNvSpPr/>
            <p:nvPr/>
          </p:nvSpPr>
          <p:spPr>
            <a:xfrm>
              <a:off x="6303262" y="99047"/>
              <a:ext cx="2755369" cy="124511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329162" y="124967"/>
              <a:ext cx="2653269" cy="114299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822450" marR="5080" indent="-1318260">
              <a:lnSpc>
                <a:spcPct val="98700"/>
              </a:lnSpc>
              <a:spcBef>
                <a:spcPts val="135"/>
              </a:spcBef>
            </a:pPr>
            <a:r>
              <a:rPr spc="-5" dirty="0"/>
              <a:t>Широкий </a:t>
            </a:r>
            <a:r>
              <a:rPr spc="-10" dirty="0"/>
              <a:t>асортимент</a:t>
            </a:r>
            <a:r>
              <a:rPr spc="-235" dirty="0"/>
              <a:t> </a:t>
            </a:r>
            <a:r>
              <a:rPr spc="-15" dirty="0"/>
              <a:t>англійської  </a:t>
            </a:r>
            <a:r>
              <a:rPr spc="-5" dirty="0"/>
              <a:t>оптики</a:t>
            </a:r>
            <a:r>
              <a:rPr spc="-114" dirty="0"/>
              <a:t> </a:t>
            </a:r>
            <a:r>
              <a:rPr sz="2900" spc="-5" dirty="0">
                <a:solidFill>
                  <a:srgbClr val="1F4D79"/>
                </a:solidFill>
                <a:latin typeface="Carlito"/>
                <a:cs typeface="Carlito"/>
              </a:rPr>
              <a:t>LAZER</a:t>
            </a:r>
            <a:endParaRPr sz="2900">
              <a:latin typeface="Carlito"/>
              <a:cs typeface="Carlito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32586" y="3959367"/>
            <a:ext cx="5000625" cy="2240280"/>
            <a:chOff x="132586" y="3959367"/>
            <a:chExt cx="5000625" cy="2240280"/>
          </a:xfrm>
        </p:grpSpPr>
        <p:sp>
          <p:nvSpPr>
            <p:cNvPr id="4" name="object 4"/>
            <p:cNvSpPr/>
            <p:nvPr/>
          </p:nvSpPr>
          <p:spPr>
            <a:xfrm>
              <a:off x="975243" y="3959367"/>
              <a:ext cx="3371093" cy="102269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32586" y="4939265"/>
              <a:ext cx="5000077" cy="126029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/>
          <p:nvPr/>
        </p:nvSpPr>
        <p:spPr>
          <a:xfrm>
            <a:off x="5181589" y="3512818"/>
            <a:ext cx="3674392" cy="242939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742309" y="3366763"/>
            <a:ext cx="16357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445269"/>
                </a:solidFill>
                <a:latin typeface="Carlito"/>
                <a:cs typeface="Carlito"/>
              </a:rPr>
              <a:t>LAZER</a:t>
            </a:r>
            <a:r>
              <a:rPr sz="2400" b="1" spc="-65" dirty="0">
                <a:solidFill>
                  <a:srgbClr val="445269"/>
                </a:solidFill>
                <a:latin typeface="Carlito"/>
                <a:cs typeface="Carlito"/>
              </a:rPr>
              <a:t> </a:t>
            </a:r>
            <a:r>
              <a:rPr sz="2400" spc="-5" dirty="0">
                <a:solidFill>
                  <a:srgbClr val="445269"/>
                </a:solidFill>
                <a:latin typeface="Carlito"/>
                <a:cs typeface="Carlito"/>
              </a:rPr>
              <a:t>Linear</a:t>
            </a:r>
            <a:endParaRPr sz="2400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2107565"/>
            <a:chOff x="0" y="0"/>
            <a:chExt cx="9144000" cy="2107565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9143969" cy="2107521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6303262" y="99047"/>
              <a:ext cx="2755369" cy="124511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329162" y="124967"/>
              <a:ext cx="2653269" cy="114299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70990" y="2323463"/>
            <a:ext cx="1384935" cy="57594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0699"/>
              </a:lnSpc>
              <a:spcBef>
                <a:spcPts val="85"/>
              </a:spcBef>
            </a:pPr>
            <a:r>
              <a:rPr sz="1800" spc="-5" dirty="0">
                <a:solidFill>
                  <a:srgbClr val="445269"/>
                </a:solidFill>
                <a:latin typeface="Carlito"/>
                <a:cs typeface="Carlito"/>
              </a:rPr>
              <a:t>LAZER</a:t>
            </a:r>
            <a:r>
              <a:rPr sz="1800" spc="-75" dirty="0">
                <a:solidFill>
                  <a:srgbClr val="445269"/>
                </a:solidFill>
                <a:latin typeface="Carlito"/>
                <a:cs typeface="Carlito"/>
              </a:rPr>
              <a:t> </a:t>
            </a:r>
            <a:r>
              <a:rPr sz="1800" b="0" spc="-5" dirty="0">
                <a:solidFill>
                  <a:srgbClr val="445269"/>
                </a:solidFill>
                <a:latin typeface="Carlito"/>
                <a:cs typeface="Carlito"/>
              </a:rPr>
              <a:t>Triple-R  RANGE</a:t>
            </a:r>
            <a:endParaRPr sz="1800">
              <a:latin typeface="Carlito"/>
              <a:cs typeface="Carlito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57473" y="2954744"/>
            <a:ext cx="2213095" cy="110969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66114" y="4376916"/>
            <a:ext cx="2799594" cy="178619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3653811" y="2323463"/>
            <a:ext cx="20326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445269"/>
                </a:solidFill>
                <a:latin typeface="Carlito"/>
                <a:cs typeface="Carlito"/>
              </a:rPr>
              <a:t>LAZER </a:t>
            </a:r>
            <a:r>
              <a:rPr sz="1800" spc="-5" dirty="0">
                <a:solidFill>
                  <a:srgbClr val="445269"/>
                </a:solidFill>
                <a:latin typeface="Carlito"/>
                <a:cs typeface="Carlito"/>
              </a:rPr>
              <a:t>ST</a:t>
            </a:r>
            <a:r>
              <a:rPr sz="1800" spc="-70" dirty="0">
                <a:solidFill>
                  <a:srgbClr val="445269"/>
                </a:solidFill>
                <a:latin typeface="Carlito"/>
                <a:cs typeface="Carlito"/>
              </a:rPr>
              <a:t> </a:t>
            </a:r>
            <a:r>
              <a:rPr sz="1800" spc="-5" dirty="0">
                <a:solidFill>
                  <a:srgbClr val="445269"/>
                </a:solidFill>
                <a:latin typeface="Carlito"/>
                <a:cs typeface="Carlito"/>
              </a:rPr>
              <a:t>EVOLUTION</a:t>
            </a:r>
            <a:endParaRPr sz="1800">
              <a:latin typeface="Carlito"/>
              <a:cs typeface="Carlito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703967" y="2954844"/>
            <a:ext cx="2071195" cy="114179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275743" y="4376916"/>
            <a:ext cx="2798094" cy="178619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6694356" y="2323463"/>
            <a:ext cx="19278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445269"/>
                </a:solidFill>
                <a:latin typeface="Carlito"/>
                <a:cs typeface="Carlito"/>
              </a:rPr>
              <a:t>LAZER </a:t>
            </a:r>
            <a:r>
              <a:rPr sz="1800" dirty="0">
                <a:solidFill>
                  <a:srgbClr val="445269"/>
                </a:solidFill>
                <a:latin typeface="Carlito"/>
                <a:cs typeface="Carlito"/>
              </a:rPr>
              <a:t>T</a:t>
            </a:r>
            <a:r>
              <a:rPr sz="1800" spc="-70" dirty="0">
                <a:solidFill>
                  <a:srgbClr val="445269"/>
                </a:solidFill>
                <a:latin typeface="Carlito"/>
                <a:cs typeface="Carlito"/>
              </a:rPr>
              <a:t> </a:t>
            </a:r>
            <a:r>
              <a:rPr sz="1800" spc="-5" dirty="0">
                <a:solidFill>
                  <a:srgbClr val="445269"/>
                </a:solidFill>
                <a:latin typeface="Carlito"/>
                <a:cs typeface="Carlito"/>
              </a:rPr>
              <a:t>EVOLUTION</a:t>
            </a:r>
            <a:endParaRPr sz="1800">
              <a:latin typeface="Carlito"/>
              <a:cs typeface="Carlito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344412" y="3274268"/>
            <a:ext cx="2799569" cy="46769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377862" y="4367716"/>
            <a:ext cx="2622294" cy="178619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3981" cy="217068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598671" y="2763014"/>
            <a:ext cx="2052820" cy="12862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27172" y="4376926"/>
            <a:ext cx="3223243" cy="207111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828291" y="2269485"/>
            <a:ext cx="16008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445269"/>
                </a:solidFill>
                <a:latin typeface="Carlito"/>
                <a:cs typeface="Carlito"/>
              </a:rPr>
              <a:t>LAZER </a:t>
            </a:r>
            <a:r>
              <a:rPr sz="1800" spc="-5" dirty="0">
                <a:solidFill>
                  <a:srgbClr val="445269"/>
                </a:solidFill>
                <a:latin typeface="Carlito"/>
                <a:cs typeface="Carlito"/>
              </a:rPr>
              <a:t>RS</a:t>
            </a:r>
            <a:r>
              <a:rPr sz="1800" spc="-70" dirty="0">
                <a:solidFill>
                  <a:srgbClr val="445269"/>
                </a:solidFill>
                <a:latin typeface="Carlito"/>
                <a:cs typeface="Carlito"/>
              </a:rPr>
              <a:t> </a:t>
            </a:r>
            <a:r>
              <a:rPr sz="1800" spc="-5" dirty="0">
                <a:solidFill>
                  <a:srgbClr val="445269"/>
                </a:solidFill>
                <a:latin typeface="Carlito"/>
                <a:cs typeface="Carlito"/>
              </a:rPr>
              <a:t>RANGE</a:t>
            </a:r>
            <a:endParaRPr sz="1800">
              <a:latin typeface="Carlito"/>
              <a:cs typeface="Carlito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955788" y="2612002"/>
            <a:ext cx="1412744" cy="150888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5678155" y="2269485"/>
            <a:ext cx="20180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445269"/>
                </a:solidFill>
                <a:latin typeface="Carlito"/>
                <a:cs typeface="Carlito"/>
              </a:rPr>
              <a:t>LAZER </a:t>
            </a:r>
            <a:r>
              <a:rPr sz="1800" spc="-5" dirty="0">
                <a:solidFill>
                  <a:srgbClr val="445269"/>
                </a:solidFill>
                <a:latin typeface="Carlito"/>
                <a:cs typeface="Carlito"/>
              </a:rPr>
              <a:t>UTILITY</a:t>
            </a:r>
            <a:r>
              <a:rPr sz="1800" spc="-70" dirty="0">
                <a:solidFill>
                  <a:srgbClr val="445269"/>
                </a:solidFill>
                <a:latin typeface="Carlito"/>
                <a:cs typeface="Carlito"/>
              </a:rPr>
              <a:t> </a:t>
            </a:r>
            <a:r>
              <a:rPr sz="1800" spc="-5" dirty="0">
                <a:solidFill>
                  <a:srgbClr val="445269"/>
                </a:solidFill>
                <a:latin typeface="Carlito"/>
                <a:cs typeface="Carlito"/>
              </a:rPr>
              <a:t>SERIES</a:t>
            </a:r>
            <a:endParaRPr sz="1800">
              <a:latin typeface="Carlito"/>
              <a:cs typeface="Carlito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027664" y="4376928"/>
            <a:ext cx="3285743" cy="203910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" name="object 9"/>
          <p:cNvGrpSpPr/>
          <p:nvPr/>
        </p:nvGrpSpPr>
        <p:grpSpPr>
          <a:xfrm>
            <a:off x="6303262" y="99047"/>
            <a:ext cx="2755900" cy="1245235"/>
            <a:chOff x="6303262" y="99047"/>
            <a:chExt cx="2755900" cy="1245235"/>
          </a:xfrm>
        </p:grpSpPr>
        <p:sp>
          <p:nvSpPr>
            <p:cNvPr id="10" name="object 10"/>
            <p:cNvSpPr/>
            <p:nvPr/>
          </p:nvSpPr>
          <p:spPr>
            <a:xfrm>
              <a:off x="6303262" y="99047"/>
              <a:ext cx="2755369" cy="1245117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6329162" y="124967"/>
              <a:ext cx="2653269" cy="1142997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3981" cy="24556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11361" y="2929951"/>
            <a:ext cx="3106243" cy="128998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75865" y="3000194"/>
            <a:ext cx="1814471" cy="10307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775686" y="3021526"/>
            <a:ext cx="1668546" cy="11222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6141202" y="2511800"/>
            <a:ext cx="10325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445269"/>
                </a:solidFill>
                <a:latin typeface="Carlito"/>
                <a:cs typeface="Carlito"/>
              </a:rPr>
              <a:t>CARBON-2</a:t>
            </a:r>
            <a:endParaRPr sz="1800">
              <a:latin typeface="Carlito"/>
              <a:cs typeface="Carlito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854199" y="2511800"/>
            <a:ext cx="10325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445269"/>
                </a:solidFill>
                <a:latin typeface="Carlito"/>
                <a:cs typeface="Carlito"/>
              </a:rPr>
              <a:t>CARBON-6</a:t>
            </a:r>
            <a:endParaRPr sz="1800">
              <a:latin typeface="Carlito"/>
              <a:cs typeface="Carlito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132586" y="5207499"/>
            <a:ext cx="8787765" cy="1309370"/>
            <a:chOff x="132586" y="5207499"/>
            <a:chExt cx="8787765" cy="1309370"/>
          </a:xfrm>
        </p:grpSpPr>
        <p:sp>
          <p:nvSpPr>
            <p:cNvPr id="9" name="object 9"/>
            <p:cNvSpPr/>
            <p:nvPr/>
          </p:nvSpPr>
          <p:spPr>
            <a:xfrm>
              <a:off x="4632940" y="5353776"/>
              <a:ext cx="4286991" cy="113673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32586" y="5207499"/>
              <a:ext cx="4571978" cy="1309112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6284201" y="4798177"/>
            <a:ext cx="11480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445269"/>
                </a:solidFill>
                <a:latin typeface="Carlito"/>
                <a:cs typeface="Carlito"/>
              </a:rPr>
              <a:t>CARBON-20</a:t>
            </a:r>
            <a:endParaRPr sz="1800">
              <a:latin typeface="Carlito"/>
              <a:cs typeface="Carlito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854199" y="4798177"/>
            <a:ext cx="11480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445269"/>
                </a:solidFill>
                <a:latin typeface="Carlito"/>
                <a:cs typeface="Carlito"/>
              </a:rPr>
              <a:t>CARBON-20</a:t>
            </a:r>
            <a:endParaRPr sz="1800">
              <a:latin typeface="Carlito"/>
              <a:cs typeface="Carlito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106678" y="99047"/>
            <a:ext cx="2755900" cy="1245235"/>
            <a:chOff x="106678" y="99047"/>
            <a:chExt cx="2755900" cy="1245235"/>
          </a:xfrm>
        </p:grpSpPr>
        <p:sp>
          <p:nvSpPr>
            <p:cNvPr id="14" name="object 14"/>
            <p:cNvSpPr/>
            <p:nvPr/>
          </p:nvSpPr>
          <p:spPr>
            <a:xfrm>
              <a:off x="106678" y="99047"/>
              <a:ext cx="2755390" cy="1245117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32586" y="124967"/>
              <a:ext cx="2653269" cy="1142997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2606" y="438909"/>
            <a:ext cx="8494750" cy="61447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3981" cy="223112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62230" marR="5080" algn="ctr">
              <a:lnSpc>
                <a:spcPct val="117700"/>
              </a:lnSpc>
              <a:spcBef>
                <a:spcPts val="105"/>
              </a:spcBef>
            </a:pPr>
            <a:r>
              <a:rPr sz="1800" spc="-15" dirty="0"/>
              <a:t>Чому</a:t>
            </a:r>
            <a:r>
              <a:rPr sz="1800" spc="-100" dirty="0"/>
              <a:t> </a:t>
            </a:r>
            <a:r>
              <a:rPr sz="1800" dirty="0"/>
              <a:t>не</a:t>
            </a:r>
            <a:r>
              <a:rPr sz="1800" spc="-95" dirty="0"/>
              <a:t> </a:t>
            </a:r>
            <a:r>
              <a:rPr sz="1800" spc="-5" dirty="0"/>
              <a:t>бути</a:t>
            </a:r>
            <a:r>
              <a:rPr sz="1800" spc="-95" dirty="0"/>
              <a:t> </a:t>
            </a:r>
            <a:r>
              <a:rPr sz="1800" spc="-20" dirty="0"/>
              <a:t>готовим</a:t>
            </a:r>
            <a:r>
              <a:rPr sz="1800" spc="-90" dirty="0"/>
              <a:t> </a:t>
            </a:r>
            <a:r>
              <a:rPr sz="1800" spc="-5" dirty="0"/>
              <a:t>до</a:t>
            </a:r>
            <a:r>
              <a:rPr sz="1800" spc="-95" dirty="0"/>
              <a:t> </a:t>
            </a:r>
            <a:r>
              <a:rPr sz="1800" spc="-20" dirty="0"/>
              <a:t>будь</a:t>
            </a:r>
            <a:r>
              <a:rPr sz="1800" spc="-95" dirty="0"/>
              <a:t> </a:t>
            </a:r>
            <a:r>
              <a:rPr sz="1800" spc="-5" dirty="0" err="1"/>
              <a:t>яких</a:t>
            </a:r>
            <a:r>
              <a:rPr sz="1800" spc="-95" dirty="0"/>
              <a:t> </a:t>
            </a:r>
            <a:r>
              <a:rPr sz="1800" spc="-5" dirty="0" err="1"/>
              <a:t>сюрпризів</a:t>
            </a:r>
            <a:r>
              <a:rPr sz="1800" dirty="0">
                <a:latin typeface="Carlito"/>
                <a:cs typeface="Carlito"/>
              </a:rPr>
              <a:t> </a:t>
            </a:r>
            <a:r>
              <a:rPr sz="1800" spc="-5" dirty="0"/>
              <a:t>які</a:t>
            </a:r>
            <a:r>
              <a:rPr sz="1800" spc="-95" dirty="0"/>
              <a:t> </a:t>
            </a:r>
            <a:r>
              <a:rPr sz="1800" dirty="0"/>
              <a:t>нам</a:t>
            </a:r>
            <a:r>
              <a:rPr sz="1800" spc="-95" dirty="0"/>
              <a:t> </a:t>
            </a:r>
            <a:r>
              <a:rPr sz="1800" spc="-15" dirty="0"/>
              <a:t>готовить</a:t>
            </a:r>
            <a:r>
              <a:rPr sz="1800" spc="-90" dirty="0"/>
              <a:t> </a:t>
            </a:r>
            <a:r>
              <a:rPr sz="1800" spc="-10" dirty="0"/>
              <a:t>подорож</a:t>
            </a:r>
            <a:r>
              <a:rPr sz="1800" spc="-10" dirty="0">
                <a:latin typeface="Carlito"/>
                <a:cs typeface="Carlito"/>
              </a:rPr>
              <a:t>?  </a:t>
            </a:r>
            <a:r>
              <a:rPr sz="1800" spc="-20" dirty="0"/>
              <a:t>Будь </a:t>
            </a:r>
            <a:r>
              <a:rPr sz="1800" spc="-5" dirty="0"/>
              <a:t>яке бездоріжжя </a:t>
            </a:r>
            <a:r>
              <a:rPr sz="1800" dirty="0"/>
              <a:t>не </a:t>
            </a:r>
            <a:r>
              <a:rPr sz="1800" spc="-20" dirty="0"/>
              <a:t>буде </a:t>
            </a:r>
            <a:r>
              <a:rPr sz="1800" spc="-5" dirty="0"/>
              <a:t>для </a:t>
            </a:r>
            <a:r>
              <a:rPr sz="1800" spc="-10" dirty="0"/>
              <a:t>вас </a:t>
            </a:r>
            <a:r>
              <a:rPr sz="1800" dirty="0"/>
              <a:t>перепоною</a:t>
            </a:r>
            <a:r>
              <a:rPr sz="1800" dirty="0">
                <a:latin typeface="Carlito"/>
                <a:cs typeface="Carlito"/>
              </a:rPr>
              <a:t>. </a:t>
            </a:r>
            <a:r>
              <a:rPr lang="ru-RU" sz="1800" spc="-15" dirty="0"/>
              <a:t>А</a:t>
            </a:r>
            <a:r>
              <a:rPr sz="1800" spc="-15" dirty="0" err="1"/>
              <a:t>втомобільна</a:t>
            </a:r>
            <a:r>
              <a:rPr sz="1800" spc="-15" dirty="0"/>
              <a:t>  </a:t>
            </a:r>
            <a:r>
              <a:rPr sz="1800" spc="-10" dirty="0" err="1"/>
              <a:t>електрична</a:t>
            </a:r>
            <a:r>
              <a:rPr lang="uk-UA" sz="1800" spc="-10" dirty="0"/>
              <a:t> лебідка</a:t>
            </a:r>
            <a:r>
              <a:rPr sz="1800" spc="-270" dirty="0"/>
              <a:t> </a:t>
            </a:r>
            <a:r>
              <a:rPr spc="-5" dirty="0">
                <a:solidFill>
                  <a:srgbClr val="1F4D79"/>
                </a:solidFill>
                <a:latin typeface="Carlito"/>
                <a:cs typeface="Carlito"/>
              </a:rPr>
              <a:t>DWM 12000 HD</a:t>
            </a:r>
            <a:r>
              <a:rPr spc="-245" dirty="0">
                <a:solidFill>
                  <a:srgbClr val="1F4D79"/>
                </a:solidFill>
                <a:latin typeface="Carlito"/>
                <a:cs typeface="Carlito"/>
              </a:rPr>
              <a:t> </a:t>
            </a:r>
            <a:r>
              <a:rPr sz="1800" spc="-15" dirty="0"/>
              <a:t>допоможе</a:t>
            </a:r>
            <a:r>
              <a:rPr sz="1800" spc="-85" dirty="0"/>
              <a:t> </a:t>
            </a:r>
            <a:r>
              <a:rPr sz="1800" spc="-10" dirty="0"/>
              <a:t>вам</a:t>
            </a:r>
            <a:r>
              <a:rPr sz="1800" spc="-95" dirty="0"/>
              <a:t> </a:t>
            </a:r>
            <a:r>
              <a:rPr sz="1800" dirty="0"/>
              <a:t>у</a:t>
            </a:r>
            <a:r>
              <a:rPr sz="1800" spc="-100" dirty="0"/>
              <a:t> </a:t>
            </a:r>
            <a:r>
              <a:rPr sz="1800" spc="-10" dirty="0"/>
              <a:t>цьому</a:t>
            </a:r>
            <a:r>
              <a:rPr sz="1800" spc="-10" dirty="0">
                <a:latin typeface="Carlito"/>
                <a:cs typeface="Carlito"/>
              </a:rPr>
              <a:t>.</a:t>
            </a:r>
            <a:endParaRPr sz="1800" dirty="0">
              <a:latin typeface="Carlito"/>
              <a:cs typeface="Carlito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035741" y="3520627"/>
            <a:ext cx="5915025" cy="2567178"/>
          </a:xfrm>
          <a:prstGeom prst="rect">
            <a:avLst/>
          </a:prstGeom>
        </p:spPr>
        <p:txBody>
          <a:bodyPr vert="horz" wrap="square" lIns="0" tIns="666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25"/>
              </a:spcBef>
            </a:pPr>
            <a:r>
              <a:rPr sz="1800" b="1" spc="-10" dirty="0">
                <a:solidFill>
                  <a:srgbClr val="313B42"/>
                </a:solidFill>
                <a:latin typeface="Arial"/>
                <a:cs typeface="Arial"/>
              </a:rPr>
              <a:t>Переваги </a:t>
            </a:r>
            <a:r>
              <a:rPr sz="1800" b="1" spc="-5" dirty="0">
                <a:solidFill>
                  <a:srgbClr val="313B42"/>
                </a:solidFill>
                <a:latin typeface="Carlito"/>
                <a:cs typeface="Carlito"/>
              </a:rPr>
              <a:t>DWM 12000</a:t>
            </a:r>
            <a:r>
              <a:rPr sz="1800" b="1" spc="-90" dirty="0">
                <a:solidFill>
                  <a:srgbClr val="313B42"/>
                </a:solidFill>
                <a:latin typeface="Carlito"/>
                <a:cs typeface="Carlito"/>
              </a:rPr>
              <a:t> </a:t>
            </a:r>
            <a:r>
              <a:rPr sz="1800" b="1" spc="-5" dirty="0">
                <a:solidFill>
                  <a:srgbClr val="313B42"/>
                </a:solidFill>
                <a:latin typeface="Carlito"/>
                <a:cs typeface="Carlito"/>
              </a:rPr>
              <a:t>HD:</a:t>
            </a:r>
            <a:endParaRPr sz="1800" dirty="0">
              <a:latin typeface="Carlito"/>
              <a:cs typeface="Carlito"/>
            </a:endParaRPr>
          </a:p>
          <a:p>
            <a:pPr marL="469265" marR="734695" indent="-336550">
              <a:lnSpc>
                <a:spcPts val="1650"/>
              </a:lnSpc>
              <a:spcBef>
                <a:spcPts val="409"/>
              </a:spcBef>
              <a:buChar char="●"/>
              <a:tabLst>
                <a:tab pos="469265" algn="l"/>
                <a:tab pos="469900" algn="l"/>
              </a:tabLst>
            </a:pPr>
            <a:r>
              <a:rPr sz="1400" spc="-5" dirty="0">
                <a:latin typeface="Arial"/>
                <a:cs typeface="Arial"/>
              </a:rPr>
              <a:t>широкий</a:t>
            </a:r>
            <a:r>
              <a:rPr sz="1400" spc="-8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спектр</a:t>
            </a:r>
            <a:r>
              <a:rPr sz="1400" spc="-75" dirty="0">
                <a:latin typeface="Arial"/>
                <a:cs typeface="Arial"/>
              </a:rPr>
              <a:t> </a:t>
            </a:r>
            <a:r>
              <a:rPr sz="1400" spc="-10" dirty="0" err="1">
                <a:latin typeface="Arial"/>
                <a:cs typeface="Arial"/>
              </a:rPr>
              <a:t>застосування</a:t>
            </a:r>
            <a:r>
              <a:rPr sz="1400" spc="-80" dirty="0">
                <a:latin typeface="Arial"/>
                <a:cs typeface="Arial"/>
              </a:rPr>
              <a:t> </a:t>
            </a:r>
            <a:r>
              <a:rPr lang="uk-UA" sz="1400" spc="-80" dirty="0">
                <a:latin typeface="Carlito"/>
                <a:cs typeface="Arial"/>
              </a:rPr>
              <a:t>–</a:t>
            </a:r>
            <a:r>
              <a:rPr sz="1400" spc="-5" dirty="0">
                <a:latin typeface="Carlito"/>
                <a:cs typeface="Carlito"/>
              </a:rPr>
              <a:t> </a:t>
            </a:r>
            <a:r>
              <a:rPr sz="1400" spc="-5" dirty="0" err="1">
                <a:latin typeface="Arial"/>
                <a:cs typeface="Arial"/>
              </a:rPr>
              <a:t>від</a:t>
            </a:r>
            <a:r>
              <a:rPr sz="1400" spc="-75" dirty="0">
                <a:latin typeface="Arial"/>
                <a:cs typeface="Arial"/>
              </a:rPr>
              <a:t> </a:t>
            </a:r>
            <a:r>
              <a:rPr sz="1400" spc="-5" dirty="0" err="1">
                <a:latin typeface="Carlito"/>
                <a:cs typeface="Carlito"/>
              </a:rPr>
              <a:t>offroad</a:t>
            </a:r>
            <a:r>
              <a:rPr sz="1400" spc="-5" dirty="0">
                <a:latin typeface="Carlito"/>
                <a:cs typeface="Carlito"/>
              </a:rPr>
              <a:t> </a:t>
            </a:r>
            <a:r>
              <a:rPr sz="1400" spc="-10" dirty="0">
                <a:latin typeface="Arial"/>
                <a:cs typeface="Arial"/>
              </a:rPr>
              <a:t>автомобілів</a:t>
            </a:r>
            <a:r>
              <a:rPr sz="1400" spc="-80" dirty="0">
                <a:latin typeface="Arial"/>
                <a:cs typeface="Arial"/>
              </a:rPr>
              <a:t> </a:t>
            </a:r>
            <a:r>
              <a:rPr sz="1400" spc="-5" dirty="0" err="1">
                <a:latin typeface="Arial"/>
                <a:cs typeface="Arial"/>
              </a:rPr>
              <a:t>до</a:t>
            </a:r>
            <a:r>
              <a:rPr sz="1400" spc="-5" dirty="0">
                <a:latin typeface="Arial"/>
                <a:cs typeface="Arial"/>
              </a:rPr>
              <a:t>  </a:t>
            </a:r>
            <a:r>
              <a:rPr sz="1400" spc="-5" dirty="0" err="1">
                <a:latin typeface="Arial"/>
                <a:cs typeface="Arial"/>
              </a:rPr>
              <a:t>спецтехніки</a:t>
            </a:r>
            <a:r>
              <a:rPr lang="uk-UA" sz="1400" spc="-5" dirty="0">
                <a:latin typeface="Arial"/>
                <a:cs typeface="Arial"/>
              </a:rPr>
              <a:t>,</a:t>
            </a:r>
            <a:r>
              <a:rPr sz="1400" spc="-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МНС </a:t>
            </a:r>
            <a:r>
              <a:rPr sz="1400" spc="-10" dirty="0">
                <a:latin typeface="Arial"/>
                <a:cs typeface="Arial"/>
              </a:rPr>
              <a:t>та</a:t>
            </a:r>
            <a:r>
              <a:rPr sz="1400" spc="-229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евакуаторів</a:t>
            </a:r>
            <a:r>
              <a:rPr sz="1400" spc="-10" dirty="0">
                <a:latin typeface="Carlito"/>
                <a:cs typeface="Carlito"/>
              </a:rPr>
              <a:t>;</a:t>
            </a:r>
            <a:endParaRPr sz="1400" dirty="0">
              <a:latin typeface="Carlito"/>
              <a:cs typeface="Carlito"/>
            </a:endParaRPr>
          </a:p>
          <a:p>
            <a:pPr marL="469265" marR="662305" indent="-336550">
              <a:lnSpc>
                <a:spcPts val="1650"/>
              </a:lnSpc>
              <a:buChar char="●"/>
              <a:tabLst>
                <a:tab pos="469265" algn="l"/>
                <a:tab pos="469900" algn="l"/>
              </a:tabLst>
            </a:pPr>
            <a:r>
              <a:rPr sz="1400" spc="-5" dirty="0">
                <a:latin typeface="Arial"/>
                <a:cs typeface="Arial"/>
              </a:rPr>
              <a:t>якісні</a:t>
            </a:r>
            <a:r>
              <a:rPr sz="1400" spc="-80" dirty="0">
                <a:latin typeface="Arial"/>
                <a:cs typeface="Arial"/>
              </a:rPr>
              <a:t> </a:t>
            </a:r>
            <a:r>
              <a:rPr sz="1400" spc="-5" dirty="0" err="1">
                <a:latin typeface="Arial"/>
                <a:cs typeface="Arial"/>
              </a:rPr>
              <a:t>комплектуючі</a:t>
            </a:r>
            <a:r>
              <a:rPr sz="1400" spc="-75" dirty="0">
                <a:latin typeface="Arial"/>
                <a:cs typeface="Arial"/>
              </a:rPr>
              <a:t> </a:t>
            </a:r>
            <a:r>
              <a:rPr lang="uk-UA" sz="1400" spc="-75" dirty="0">
                <a:latin typeface="Arial"/>
                <a:cs typeface="Arial"/>
              </a:rPr>
              <a:t>та</a:t>
            </a:r>
            <a:r>
              <a:rPr sz="1400" spc="-7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надійна</a:t>
            </a:r>
            <a:r>
              <a:rPr sz="1400" spc="-7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збірка</a:t>
            </a:r>
            <a:r>
              <a:rPr sz="1400" spc="-7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для</a:t>
            </a:r>
            <a:r>
              <a:rPr sz="1400" spc="-75" dirty="0">
                <a:latin typeface="Arial"/>
                <a:cs typeface="Arial"/>
              </a:rPr>
              <a:t> </a:t>
            </a:r>
            <a:r>
              <a:rPr sz="1400" spc="-5" dirty="0" err="1">
                <a:latin typeface="Arial"/>
                <a:cs typeface="Arial"/>
              </a:rPr>
              <a:t>тривалого</a:t>
            </a:r>
            <a:r>
              <a:rPr sz="1400" spc="-80" dirty="0">
                <a:latin typeface="Arial"/>
                <a:cs typeface="Arial"/>
              </a:rPr>
              <a:t> </a:t>
            </a:r>
            <a:r>
              <a:rPr sz="1400" spc="-10" dirty="0" err="1">
                <a:latin typeface="Arial"/>
                <a:cs typeface="Arial"/>
              </a:rPr>
              <a:t>терміну</a:t>
            </a:r>
            <a:r>
              <a:rPr lang="uk-UA" sz="1400" spc="-10" dirty="0">
                <a:latin typeface="Arial"/>
                <a:cs typeface="Arial"/>
              </a:rPr>
              <a:t> </a:t>
            </a:r>
            <a:r>
              <a:rPr sz="1400" spc="-10" dirty="0" err="1">
                <a:latin typeface="Arial"/>
                <a:cs typeface="Arial"/>
              </a:rPr>
              <a:t>експлуатації</a:t>
            </a:r>
            <a:r>
              <a:rPr sz="1400" spc="-10" dirty="0">
                <a:latin typeface="Arial"/>
                <a:cs typeface="Arial"/>
              </a:rPr>
              <a:t> </a:t>
            </a:r>
            <a:r>
              <a:rPr lang="ru-RU" sz="1400" dirty="0">
                <a:latin typeface="Arial"/>
                <a:cs typeface="Arial"/>
              </a:rPr>
              <a:t>і</a:t>
            </a:r>
            <a:r>
              <a:rPr sz="140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безвідмовної</a:t>
            </a:r>
            <a:r>
              <a:rPr sz="1400" spc="-22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роботи</a:t>
            </a:r>
            <a:r>
              <a:rPr sz="1400" spc="-10" dirty="0">
                <a:latin typeface="Carlito"/>
                <a:cs typeface="Carlito"/>
              </a:rPr>
              <a:t>;</a:t>
            </a:r>
            <a:endParaRPr sz="1400" dirty="0">
              <a:latin typeface="Carlito"/>
              <a:cs typeface="Carlito"/>
            </a:endParaRPr>
          </a:p>
          <a:p>
            <a:pPr marL="469265" marR="5080" indent="-336550">
              <a:lnSpc>
                <a:spcPts val="1650"/>
              </a:lnSpc>
              <a:buChar char="●"/>
              <a:tabLst>
                <a:tab pos="469265" algn="l"/>
                <a:tab pos="469900" algn="l"/>
              </a:tabLst>
            </a:pPr>
            <a:r>
              <a:rPr sz="1400" spc="-10" dirty="0">
                <a:latin typeface="Arial"/>
                <a:cs typeface="Arial"/>
              </a:rPr>
              <a:t>продумана</a:t>
            </a:r>
            <a:r>
              <a:rPr sz="1400" spc="-7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конструкція</a:t>
            </a:r>
            <a:r>
              <a:rPr sz="1400" spc="-5" dirty="0">
                <a:latin typeface="Carlito"/>
                <a:cs typeface="Carlito"/>
              </a:rPr>
              <a:t>:</a:t>
            </a:r>
            <a:r>
              <a:rPr sz="1400" dirty="0">
                <a:latin typeface="Carlito"/>
                <a:cs typeface="Carlito"/>
              </a:rPr>
              <a:t> </a:t>
            </a:r>
            <a:r>
              <a:rPr sz="1400" spc="-10" dirty="0">
                <a:latin typeface="Arial"/>
                <a:cs typeface="Arial"/>
              </a:rPr>
              <a:t>роликові</a:t>
            </a:r>
            <a:r>
              <a:rPr sz="1400" spc="-7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напрямні</a:t>
            </a:r>
            <a:r>
              <a:rPr sz="1400" spc="-7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для</a:t>
            </a:r>
            <a:r>
              <a:rPr sz="1400" spc="-75" dirty="0">
                <a:latin typeface="Arial"/>
                <a:cs typeface="Arial"/>
              </a:rPr>
              <a:t> </a:t>
            </a:r>
            <a:r>
              <a:rPr sz="1400" spc="-15" dirty="0">
                <a:latin typeface="Arial"/>
                <a:cs typeface="Arial"/>
              </a:rPr>
              <a:t>точного</a:t>
            </a:r>
            <a:r>
              <a:rPr sz="1400" spc="-7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руху</a:t>
            </a:r>
            <a:r>
              <a:rPr sz="1400" spc="-7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троса</a:t>
            </a:r>
            <a:r>
              <a:rPr sz="1400" spc="-5" dirty="0">
                <a:latin typeface="Carlito"/>
                <a:cs typeface="Carlito"/>
              </a:rPr>
              <a:t>,  3-</a:t>
            </a:r>
            <a:r>
              <a:rPr sz="1400" spc="-5" dirty="0">
                <a:latin typeface="Arial"/>
                <a:cs typeface="Arial"/>
              </a:rPr>
              <a:t>х</a:t>
            </a:r>
            <a:r>
              <a:rPr sz="1400" spc="-75" dirty="0">
                <a:latin typeface="Arial"/>
                <a:cs typeface="Arial"/>
              </a:rPr>
              <a:t> </a:t>
            </a:r>
            <a:r>
              <a:rPr sz="1400" spc="-5" dirty="0" err="1">
                <a:latin typeface="Arial"/>
                <a:cs typeface="Arial"/>
              </a:rPr>
              <a:t>ступінчата</a:t>
            </a:r>
            <a:r>
              <a:rPr sz="1400" spc="-8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коробка</a:t>
            </a:r>
            <a:r>
              <a:rPr sz="1400" spc="-75" dirty="0">
                <a:latin typeface="Arial"/>
                <a:cs typeface="Arial"/>
              </a:rPr>
              <a:t> </a:t>
            </a:r>
            <a:r>
              <a:rPr sz="1400" spc="-15" dirty="0">
                <a:latin typeface="Arial"/>
                <a:cs typeface="Arial"/>
              </a:rPr>
              <a:t>передач</a:t>
            </a:r>
            <a:r>
              <a:rPr sz="1400" spc="-75" dirty="0">
                <a:latin typeface="Arial"/>
                <a:cs typeface="Arial"/>
              </a:rPr>
              <a:t> </a:t>
            </a:r>
            <a:r>
              <a:rPr sz="1400" dirty="0" err="1">
                <a:latin typeface="Arial"/>
                <a:cs typeface="Arial"/>
              </a:rPr>
              <a:t>і</a:t>
            </a:r>
            <a:r>
              <a:rPr sz="1400" spc="-75" dirty="0">
                <a:latin typeface="Arial"/>
                <a:cs typeface="Arial"/>
              </a:rPr>
              <a:t> </a:t>
            </a:r>
            <a:r>
              <a:rPr sz="1400" dirty="0" err="1">
                <a:latin typeface="Arial"/>
                <a:cs typeface="Arial"/>
              </a:rPr>
              <a:t>сучасн</a:t>
            </a:r>
            <a:r>
              <a:rPr lang="uk-UA" sz="1400" dirty="0">
                <a:latin typeface="Arial"/>
                <a:cs typeface="Arial"/>
              </a:rPr>
              <a:t>е</a:t>
            </a:r>
            <a:r>
              <a:rPr sz="1400" spc="-80" dirty="0">
                <a:latin typeface="Arial"/>
                <a:cs typeface="Arial"/>
              </a:rPr>
              <a:t> </a:t>
            </a:r>
            <a:r>
              <a:rPr sz="1400" spc="-5" dirty="0" err="1">
                <a:latin typeface="Arial"/>
                <a:cs typeface="Arial"/>
              </a:rPr>
              <a:t>динамічн</a:t>
            </a:r>
            <a:r>
              <a:rPr lang="uk-UA" sz="1400" spc="-5" dirty="0">
                <a:latin typeface="Arial"/>
                <a:cs typeface="Arial"/>
              </a:rPr>
              <a:t>е</a:t>
            </a:r>
            <a:r>
              <a:rPr sz="1400" spc="-7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гальмо</a:t>
            </a:r>
            <a:r>
              <a:rPr sz="1400" spc="-10" dirty="0">
                <a:latin typeface="Carlito"/>
                <a:cs typeface="Carlito"/>
              </a:rPr>
              <a:t>;</a:t>
            </a:r>
            <a:endParaRPr sz="1400" dirty="0">
              <a:latin typeface="Carlito"/>
              <a:cs typeface="Carlito"/>
            </a:endParaRPr>
          </a:p>
          <a:p>
            <a:pPr marL="469265" marR="964565" indent="-336550">
              <a:lnSpc>
                <a:spcPts val="1650"/>
              </a:lnSpc>
              <a:buChar char="●"/>
              <a:tabLst>
                <a:tab pos="469265" algn="l"/>
                <a:tab pos="469900" algn="l"/>
              </a:tabLst>
            </a:pPr>
            <a:r>
              <a:rPr sz="1400" dirty="0">
                <a:latin typeface="Arial"/>
                <a:cs typeface="Arial"/>
              </a:rPr>
              <a:t>в</a:t>
            </a:r>
            <a:r>
              <a:rPr sz="1400" spc="-7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якості</a:t>
            </a:r>
            <a:r>
              <a:rPr sz="1400" spc="-70" dirty="0">
                <a:latin typeface="Arial"/>
                <a:cs typeface="Arial"/>
              </a:rPr>
              <a:t> </a:t>
            </a:r>
            <a:r>
              <a:rPr sz="1400" spc="-15" dirty="0">
                <a:latin typeface="Arial"/>
                <a:cs typeface="Arial"/>
              </a:rPr>
              <a:t>джерела</a:t>
            </a:r>
            <a:r>
              <a:rPr sz="1400" spc="-7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живлення</a:t>
            </a:r>
            <a:r>
              <a:rPr sz="1400" spc="-7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можуть</a:t>
            </a:r>
            <a:r>
              <a:rPr sz="1400" spc="-7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використовуватися  акумулятори</a:t>
            </a:r>
            <a:r>
              <a:rPr sz="1400" spc="-8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як</a:t>
            </a:r>
            <a:r>
              <a:rPr sz="1400" spc="-7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на</a:t>
            </a:r>
            <a:r>
              <a:rPr sz="1400" spc="-75" dirty="0">
                <a:latin typeface="Arial"/>
                <a:cs typeface="Arial"/>
              </a:rPr>
              <a:t> </a:t>
            </a:r>
            <a:r>
              <a:rPr sz="1400" spc="-5" dirty="0">
                <a:latin typeface="Carlito"/>
                <a:cs typeface="Carlito"/>
              </a:rPr>
              <a:t>12</a:t>
            </a:r>
            <a:r>
              <a:rPr sz="1400" dirty="0">
                <a:latin typeface="Carlito"/>
                <a:cs typeface="Carlito"/>
              </a:rPr>
              <a:t> </a:t>
            </a:r>
            <a:r>
              <a:rPr lang="en-GB" sz="1400" spc="-5" dirty="0">
                <a:latin typeface="Arial"/>
                <a:cs typeface="Arial"/>
              </a:rPr>
              <a:t>V</a:t>
            </a:r>
            <a:r>
              <a:rPr sz="1400" spc="-5" dirty="0">
                <a:latin typeface="Carlito"/>
                <a:cs typeface="Carlito"/>
              </a:rPr>
              <a:t>, </a:t>
            </a:r>
            <a:r>
              <a:rPr sz="1400" spc="-10" dirty="0">
                <a:latin typeface="Arial"/>
                <a:cs typeface="Arial"/>
              </a:rPr>
              <a:t>так</a:t>
            </a:r>
            <a:r>
              <a:rPr sz="1400" spc="-7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і</a:t>
            </a:r>
            <a:r>
              <a:rPr sz="1400" spc="-75" dirty="0">
                <a:latin typeface="Arial"/>
                <a:cs typeface="Arial"/>
              </a:rPr>
              <a:t> </a:t>
            </a:r>
            <a:r>
              <a:rPr sz="1400" spc="-5" dirty="0" err="1">
                <a:latin typeface="Arial"/>
                <a:cs typeface="Arial"/>
              </a:rPr>
              <a:t>на</a:t>
            </a:r>
            <a:r>
              <a:rPr sz="1400" spc="-75" dirty="0">
                <a:latin typeface="Arial"/>
                <a:cs typeface="Arial"/>
              </a:rPr>
              <a:t> </a:t>
            </a:r>
            <a:r>
              <a:rPr lang="en-GB" sz="1400" spc="-5" dirty="0">
                <a:latin typeface="Carlito"/>
                <a:cs typeface="Arial"/>
              </a:rPr>
              <a:t>24 </a:t>
            </a:r>
            <a:r>
              <a:rPr lang="en-GB" sz="1400" spc="-5" dirty="0">
                <a:latin typeface="Arial"/>
                <a:cs typeface="Arial"/>
              </a:rPr>
              <a:t>V</a:t>
            </a:r>
            <a:r>
              <a:rPr sz="1400" spc="-5" dirty="0">
                <a:latin typeface="Carlito"/>
                <a:cs typeface="Carlito"/>
              </a:rPr>
              <a:t>;</a:t>
            </a:r>
            <a:endParaRPr sz="1400" dirty="0">
              <a:latin typeface="Carlito"/>
              <a:cs typeface="Carlito"/>
            </a:endParaRPr>
          </a:p>
          <a:p>
            <a:pPr marL="469265" marR="774700" indent="-336550">
              <a:lnSpc>
                <a:spcPts val="1650"/>
              </a:lnSpc>
              <a:buChar char="●"/>
              <a:tabLst>
                <a:tab pos="469265" algn="l"/>
                <a:tab pos="469900" algn="l"/>
              </a:tabLst>
            </a:pPr>
            <a:r>
              <a:rPr sz="1400" dirty="0">
                <a:latin typeface="Arial"/>
                <a:cs typeface="Arial"/>
              </a:rPr>
              <a:t>високе</a:t>
            </a:r>
            <a:r>
              <a:rPr sz="1400" spc="-7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тягове</a:t>
            </a:r>
            <a:r>
              <a:rPr sz="1400" spc="-8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зусилля</a:t>
            </a:r>
            <a:r>
              <a:rPr sz="1400" spc="-80" dirty="0">
                <a:latin typeface="Arial"/>
                <a:cs typeface="Arial"/>
              </a:rPr>
              <a:t> </a:t>
            </a:r>
            <a:r>
              <a:rPr sz="1400" spc="-5" dirty="0">
                <a:latin typeface="Carlito"/>
                <a:cs typeface="Carlito"/>
              </a:rPr>
              <a:t>(5443</a:t>
            </a:r>
            <a:r>
              <a:rPr sz="1400" dirty="0">
                <a:latin typeface="Carlito"/>
                <a:cs typeface="Carlito"/>
              </a:rPr>
              <a:t> </a:t>
            </a:r>
            <a:r>
              <a:rPr sz="1400" spc="-5" dirty="0">
                <a:latin typeface="Arial"/>
                <a:cs typeface="Arial"/>
              </a:rPr>
              <a:t>кг</a:t>
            </a:r>
            <a:r>
              <a:rPr sz="1400" spc="-5" dirty="0">
                <a:latin typeface="Carlito"/>
                <a:cs typeface="Carlito"/>
              </a:rPr>
              <a:t>)</a:t>
            </a:r>
            <a:r>
              <a:rPr sz="1400" dirty="0">
                <a:latin typeface="Carlito"/>
                <a:cs typeface="Carlito"/>
              </a:rPr>
              <a:t> </a:t>
            </a:r>
            <a:r>
              <a:rPr sz="1400" dirty="0">
                <a:latin typeface="Arial"/>
                <a:cs typeface="Arial"/>
              </a:rPr>
              <a:t>в</a:t>
            </a:r>
            <a:r>
              <a:rPr sz="1400" spc="-7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поєднанні</a:t>
            </a:r>
            <a:r>
              <a:rPr sz="1400" spc="-7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з</a:t>
            </a:r>
            <a:r>
              <a:rPr sz="1400" spc="-75" dirty="0">
                <a:latin typeface="Arial"/>
                <a:cs typeface="Arial"/>
              </a:rPr>
              <a:t> </a:t>
            </a:r>
            <a:r>
              <a:rPr sz="1400" spc="-15" dirty="0">
                <a:latin typeface="Arial"/>
                <a:cs typeface="Arial"/>
              </a:rPr>
              <a:t>невеликими  </a:t>
            </a:r>
            <a:r>
              <a:rPr sz="1400" spc="-10" dirty="0">
                <a:latin typeface="Arial"/>
                <a:cs typeface="Arial"/>
              </a:rPr>
              <a:t>габаритними параметрами</a:t>
            </a:r>
            <a:r>
              <a:rPr sz="1400" spc="-15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лебідки</a:t>
            </a:r>
            <a:r>
              <a:rPr sz="1400" spc="-10" dirty="0">
                <a:latin typeface="Carlito"/>
                <a:cs typeface="Carlito"/>
              </a:rPr>
              <a:t>.</a:t>
            </a:r>
            <a:endParaRPr sz="1400" dirty="0">
              <a:latin typeface="Carlito"/>
              <a:cs typeface="Carlito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6303262" y="99047"/>
            <a:ext cx="2755900" cy="1245235"/>
            <a:chOff x="6303262" y="99047"/>
            <a:chExt cx="2755900" cy="1245235"/>
          </a:xfrm>
        </p:grpSpPr>
        <p:sp>
          <p:nvSpPr>
            <p:cNvPr id="7" name="object 7"/>
            <p:cNvSpPr/>
            <p:nvPr/>
          </p:nvSpPr>
          <p:spPr>
            <a:xfrm>
              <a:off x="6303262" y="99047"/>
              <a:ext cx="2755369" cy="124511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329162" y="124967"/>
              <a:ext cx="2653269" cy="114299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F43B317-BDFC-4B43-8CD0-8C06A8D487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517938"/>
            <a:ext cx="2870200" cy="23368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</TotalTime>
  <Words>357</Words>
  <Application>Microsoft Macintosh PowerPoint</Application>
  <PresentationFormat>Экран (4:3)</PresentationFormat>
  <Paragraphs>48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3" baseType="lpstr">
      <vt:lpstr>Arial</vt:lpstr>
      <vt:lpstr>Calibri</vt:lpstr>
      <vt:lpstr>Carlito</vt:lpstr>
      <vt:lpstr>Trebuchet MS</vt:lpstr>
      <vt:lpstr>Office Theme</vt:lpstr>
      <vt:lpstr>Isuzu D-Max</vt:lpstr>
      <vt:lpstr>Презентация PowerPoint</vt:lpstr>
      <vt:lpstr>Якісна австралійська посилена підвіска від перевіреного часом виробника OLD MAN EMU.</vt:lpstr>
      <vt:lpstr>Широкий асортимент англійської  оптики LAZER</vt:lpstr>
      <vt:lpstr>LAZER Triple-R  RANGE</vt:lpstr>
      <vt:lpstr>Презентация PowerPoint</vt:lpstr>
      <vt:lpstr>Презентация PowerPoint</vt:lpstr>
      <vt:lpstr>Презентация PowerPoint</vt:lpstr>
      <vt:lpstr>Чому не бути готовим до будь яких сюрпризів які нам готовить подорож?  Будь яке бездоріжжя не буде для вас перепоною. Автомобільна  електрична лебідка DWM 12000 HD допоможе вам у цьому.</vt:lpstr>
      <vt:lpstr>"Кенгурятники" Can Otomotiv забезпечать надійний захист переднього бампера на ваш смак.</vt:lpstr>
      <vt:lpstr>Експедиційний багажник ARB на дах вашого пікапа  буде незамінним помічником. Забезпечує надійне  кріплення багажу та вантажу, масою до 150 кг.</vt:lpstr>
      <vt:lpstr>Найбільший вибір порогів, та можливість  індивідуального підбору, значно доповнить  автомобіль відносно зовнішнього вигляду та  практичності в експлуатації.</vt:lpstr>
      <vt:lpstr>Кунги в трьох комплектаціях (Standart, Special, Profi), кришка або ролет збільшать функціональні можливості  кузова автомобіля.</vt:lpstr>
      <vt:lpstr>Висувна полка в кузов для зручного доступу до змісту багажного відділу пікапа.</vt:lpstr>
      <vt:lpstr>Амортизатор задньої ляди EZ Down – необхідний  механізм з точки зору безпеки.</vt:lpstr>
      <vt:lpstr>Амортизатор капоту</vt:lpstr>
      <vt:lpstr>Захист днища автомобіля та фаркоп від надійного виробника.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Isuzu D-Max</dc:title>
  <cp:lastModifiedBy>Krautsev I</cp:lastModifiedBy>
  <cp:revision>2</cp:revision>
  <dcterms:created xsi:type="dcterms:W3CDTF">2023-01-23T12:01:25Z</dcterms:created>
  <dcterms:modified xsi:type="dcterms:W3CDTF">2023-01-24T12:51:31Z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or">
    <vt:lpwstr>Google</vt:lpwstr>
  </property>
  <property fmtid="{D5CDD505-2E9C-101B-9397-08002B2CF9AE}" pid="3" name="LastSaved">
    <vt:filetime>2023-01-23T00:00:00Z</vt:filetime>
  </property>
</Properties>
</file>